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63" r:id="rId2"/>
    <p:sldId id="315" r:id="rId3"/>
    <p:sldId id="380" r:id="rId4"/>
    <p:sldId id="381" r:id="rId5"/>
    <p:sldId id="382" r:id="rId6"/>
    <p:sldId id="421" r:id="rId7"/>
    <p:sldId id="383" r:id="rId8"/>
    <p:sldId id="384" r:id="rId9"/>
    <p:sldId id="422" r:id="rId10"/>
    <p:sldId id="386" r:id="rId11"/>
    <p:sldId id="387" r:id="rId12"/>
    <p:sldId id="449" r:id="rId13"/>
    <p:sldId id="455" r:id="rId14"/>
    <p:sldId id="451" r:id="rId15"/>
    <p:sldId id="452" r:id="rId16"/>
    <p:sldId id="453" r:id="rId17"/>
    <p:sldId id="448" r:id="rId18"/>
    <p:sldId id="394" r:id="rId19"/>
    <p:sldId id="434" r:id="rId20"/>
    <p:sldId id="435" r:id="rId21"/>
    <p:sldId id="418" r:id="rId22"/>
    <p:sldId id="430" r:id="rId23"/>
    <p:sldId id="436" r:id="rId24"/>
    <p:sldId id="367" r:id="rId25"/>
    <p:sldId id="378" r:id="rId26"/>
    <p:sldId id="379" r:id="rId27"/>
    <p:sldId id="440" r:id="rId28"/>
    <p:sldId id="441" r:id="rId29"/>
    <p:sldId id="442" r:id="rId30"/>
    <p:sldId id="443" r:id="rId31"/>
    <p:sldId id="444" r:id="rId32"/>
    <p:sldId id="445" r:id="rId33"/>
    <p:sldId id="446" r:id="rId34"/>
    <p:sldId id="456" r:id="rId35"/>
    <p:sldId id="369" r:id="rId36"/>
    <p:sldId id="437" r:id="rId37"/>
    <p:sldId id="420" r:id="rId38"/>
    <p:sldId id="419" r:id="rId39"/>
    <p:sldId id="353" r:id="rId40"/>
    <p:sldId id="457" r:id="rId41"/>
    <p:sldId id="438" r:id="rId42"/>
    <p:sldId id="439" r:id="rId43"/>
    <p:sldId id="447" r:id="rId44"/>
    <p:sldId id="424" r:id="rId45"/>
    <p:sldId id="397" r:id="rId46"/>
    <p:sldId id="458" r:id="rId47"/>
    <p:sldId id="433" r:id="rId48"/>
    <p:sldId id="463" r:id="rId49"/>
    <p:sldId id="464" r:id="rId50"/>
    <p:sldId id="459" r:id="rId51"/>
    <p:sldId id="465" r:id="rId52"/>
    <p:sldId id="460" r:id="rId53"/>
    <p:sldId id="461" r:id="rId54"/>
    <p:sldId id="462" r:id="rId55"/>
    <p:sldId id="466" r:id="rId56"/>
    <p:sldId id="408" r:id="rId57"/>
    <p:sldId id="404" r:id="rId58"/>
    <p:sldId id="407" r:id="rId59"/>
    <p:sldId id="406" r:id="rId60"/>
    <p:sldId id="405" r:id="rId61"/>
    <p:sldId id="410" r:id="rId62"/>
    <p:sldId id="294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80"/>
            <p14:sldId id="381"/>
            <p14:sldId id="382"/>
            <p14:sldId id="421"/>
            <p14:sldId id="383"/>
            <p14:sldId id="384"/>
            <p14:sldId id="422"/>
            <p14:sldId id="386"/>
            <p14:sldId id="387"/>
            <p14:sldId id="449"/>
            <p14:sldId id="455"/>
            <p14:sldId id="451"/>
            <p14:sldId id="452"/>
            <p14:sldId id="453"/>
            <p14:sldId id="448"/>
            <p14:sldId id="394"/>
            <p14:sldId id="434"/>
            <p14:sldId id="435"/>
            <p14:sldId id="418"/>
            <p14:sldId id="430"/>
            <p14:sldId id="436"/>
            <p14:sldId id="367"/>
            <p14:sldId id="378"/>
            <p14:sldId id="379"/>
            <p14:sldId id="440"/>
            <p14:sldId id="441"/>
            <p14:sldId id="442"/>
            <p14:sldId id="443"/>
            <p14:sldId id="444"/>
            <p14:sldId id="445"/>
            <p14:sldId id="446"/>
            <p14:sldId id="456"/>
          </p14:sldIdLst>
        </p14:section>
        <p14:section name="설계단계" id="{079FB007-4044-4E60-AD09-4E9512A5438F}">
          <p14:sldIdLst>
            <p14:sldId id="369"/>
            <p14:sldId id="437"/>
            <p14:sldId id="420"/>
            <p14:sldId id="419"/>
            <p14:sldId id="353"/>
            <p14:sldId id="457"/>
            <p14:sldId id="438"/>
            <p14:sldId id="439"/>
            <p14:sldId id="447"/>
            <p14:sldId id="424"/>
            <p14:sldId id="397"/>
            <p14:sldId id="458"/>
            <p14:sldId id="433"/>
            <p14:sldId id="463"/>
            <p14:sldId id="464"/>
            <p14:sldId id="459"/>
            <p14:sldId id="465"/>
            <p14:sldId id="460"/>
            <p14:sldId id="461"/>
            <p14:sldId id="462"/>
            <p14:sldId id="466"/>
            <p14:sldId id="408"/>
            <p14:sldId id="404"/>
            <p14:sldId id="407"/>
            <p14:sldId id="406"/>
            <p14:sldId id="405"/>
            <p14:sldId id="410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주하(2016156005)" initials="김" lastIdx="2" clrIdx="0">
    <p:extLst>
      <p:ext uri="{19B8F6BF-5375-455C-9EA6-DF929625EA0E}">
        <p15:presenceInfo xmlns:p15="http://schemas.microsoft.com/office/powerpoint/2012/main" userId="S::suic97@kpu.ac.kr::73ce6c10-6ca8-4942-9102-bd7831b6d1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5FA"/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3" autoAdjust="0"/>
    <p:restoredTop sz="93631" autoAdjust="0"/>
  </p:normalViewPr>
  <p:slideViewPr>
    <p:cSldViewPr>
      <p:cViewPr varScale="1">
        <p:scale>
          <a:sx n="81" d="100"/>
          <a:sy n="81" d="100"/>
        </p:scale>
        <p:origin x="70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3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0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58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212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46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22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000" b="1" spc="-150" dirty="0">
                <a:solidFill>
                  <a:srgbClr val="77787B"/>
                </a:solidFill>
              </a:rPr>
              <a:t>웹 </a:t>
            </a:r>
            <a:r>
              <a:rPr lang="en-US" altLang="ko-KR" sz="2000" b="1" spc="-150" dirty="0">
                <a:solidFill>
                  <a:srgbClr val="77787B"/>
                </a:solidFill>
              </a:rPr>
              <a:t>IDE</a:t>
            </a:r>
            <a:r>
              <a:rPr lang="ko-KR" altLang="en-US" sz="2000" b="1" spc="-150" dirty="0">
                <a:solidFill>
                  <a:srgbClr val="77787B"/>
                </a:solidFill>
              </a:rPr>
              <a:t>를 이용한 코딩 테스트 사이트 구축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2020-11-12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(CODESPACE)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김민지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오승재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 대 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ACECB66-5167-41BD-842A-F1EBF062D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332673"/>
              </p:ext>
            </p:extLst>
          </p:nvPr>
        </p:nvGraphicFramePr>
        <p:xfrm>
          <a:off x="611560" y="1305130"/>
          <a:ext cx="792909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383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1317619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5195806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656282">
                  <a:extLst>
                    <a:ext uri="{9D8B030D-6E8A-4147-A177-3AD203B41FA5}">
                      <a16:colId xmlns:a16="http://schemas.microsoft.com/office/drawing/2014/main" val="3752583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비회원은 해당 서비스를 사용하기 위해 회원가입을 한다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회원가입에는 아이디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자기소개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입력한다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45191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아이디의 형식에 맞지 않을 경우 형식이 맞지 않다는 것을 사용자에게 알린다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33494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아이디와 비밀번호가 회원정보 데이터베이스와 일치하지 않을 경우 오류메시지를 출력한다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086846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입력 시 두 번 입력하게 하여 비밀번호 일치 여부를 확인한다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2291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58A1F7-B3AB-43C6-BBAF-B23F2331E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29225"/>
              </p:ext>
            </p:extLst>
          </p:nvPr>
        </p:nvGraphicFramePr>
        <p:xfrm>
          <a:off x="611560" y="4077072"/>
          <a:ext cx="792909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383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1317619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5195806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656282">
                  <a:extLst>
                    <a:ext uri="{9D8B030D-6E8A-4147-A177-3AD203B41FA5}">
                      <a16:colId xmlns:a16="http://schemas.microsoft.com/office/drawing/2014/main" val="1120887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서비스를 이용하기 위해 로그인을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비밀번호는 숨김 텍스트로 입력한다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45191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만약 비밀번호를 입력하지 않으면 안내메시지를 출력해 사용자에게 알린다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33494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아이디와 비밀번호가 회원정보 데이터베이스와 일치하지 않을 경우 오류메시지를 출력한다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086846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패킷 암호화를 진행해 사용자의 정보가 노출되지 않게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2291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84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7114508-5C73-4181-8F8B-7704F01EB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4060"/>
              </p:ext>
            </p:extLst>
          </p:nvPr>
        </p:nvGraphicFramePr>
        <p:xfrm>
          <a:off x="623552" y="1491992"/>
          <a:ext cx="792909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55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1539347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5183814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668274">
                  <a:extLst>
                    <a:ext uri="{9D8B030D-6E8A-4147-A177-3AD203B41FA5}">
                      <a16:colId xmlns:a16="http://schemas.microsoft.com/office/drawing/2014/main" val="3117249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마이페이지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회원정보를 확인하고 자신의 정보를 수정 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상단에는 회원정보 조회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하단에는 코드 조회 기능을 제공한다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494662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프로필 이미지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자기소개 글을 변경 할 수 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45191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사용자가 시도했던 문제에 대한 전체 내역을 조회할 수 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33494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0B4D48F-A1BD-441B-8606-E5CCE04C6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343934"/>
              </p:ext>
            </p:extLst>
          </p:nvPr>
        </p:nvGraphicFramePr>
        <p:xfrm>
          <a:off x="603350" y="4127981"/>
          <a:ext cx="7929090" cy="2109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55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1539347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5183814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668274">
                  <a:extLst>
                    <a:ext uri="{9D8B030D-6E8A-4147-A177-3AD203B41FA5}">
                      <a16:colId xmlns:a16="http://schemas.microsoft.com/office/drawing/2014/main" val="1056251748"/>
                    </a:ext>
                  </a:extLst>
                </a:gridCol>
              </a:tblGrid>
              <a:tr h="279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279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코드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사용자는 자신이 풀었던 문제의 코드 내역을 조회 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사용자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27901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417067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문제를 클릭하면 해당 문제에 대한 풀이 내역을 볼 수 있는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모달상자로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이동한다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086846"/>
                  </a:ext>
                </a:extLst>
              </a:tr>
              <a:tr h="417067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모달상자는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해당 문제에 대해 풀었던 코드 전체와 정답 여부를 출력한다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6275845"/>
                  </a:ext>
                </a:extLst>
              </a:tr>
              <a:tr h="417067">
                <a:tc gridSpan="4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검색 기능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문제번호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제공하여 사용자가 쉽게 풀었던 문제를 검색할 수 있도록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2291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689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4FDFCF0-5BFE-4C1F-87E6-4751CBB77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197320"/>
              </p:ext>
            </p:extLst>
          </p:nvPr>
        </p:nvGraphicFramePr>
        <p:xfrm>
          <a:off x="607455" y="1283908"/>
          <a:ext cx="7929090" cy="305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383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1317619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5127903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724185">
                  <a:extLst>
                    <a:ext uri="{9D8B030D-6E8A-4147-A177-3AD203B41FA5}">
                      <a16:colId xmlns:a16="http://schemas.microsoft.com/office/drawing/2014/main" val="2312939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문제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 난이도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(LEVEL)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알고리즘 분류를 선택해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조건에 맞는 문제를 조회한다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사용자는 문제분류와 난이도를 선택하여 문제를 조회할 수 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45191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 조회는 번호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난이도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정답률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성공 여부를 표시한다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33494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성공한 문제와 실패한 문제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아직 풀지 못한 문제를 표시한다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086846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문제를 선택하면 해당 문제를 풀 수 있는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문제풀기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페이지로 이동한다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229100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 사용자들이 푼 문제들의 </a:t>
                      </a:r>
                      <a:r>
                        <a:rPr lang="ko-KR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오답률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정답률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제출율을 바탕으로 랭킹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난이도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제공한다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73624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465813D-8788-4FAE-88E1-D5F4B427D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603847"/>
              </p:ext>
            </p:extLst>
          </p:nvPr>
        </p:nvGraphicFramePr>
        <p:xfrm>
          <a:off x="607455" y="4460096"/>
          <a:ext cx="792909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383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1317619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5127903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724185">
                  <a:extLst>
                    <a:ext uri="{9D8B030D-6E8A-4147-A177-3AD203B41FA5}">
                      <a16:colId xmlns:a16="http://schemas.microsoft.com/office/drawing/2014/main" val="466578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문제 토론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다른 사용자들과 해당 문제에 대하여 자유롭게 얘기를 나눈다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양방향 채팅이 가능하도록 설계한다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45191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채팅 페이지 에는 타 사용자의 닉네임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대화 내용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전송날짜를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33494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 질문 시 사용자는 자신의 코드와 문제를 언급 할 수 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086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876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78CAD6D-171C-4105-A5A9-5A202F860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019286"/>
              </p:ext>
            </p:extLst>
          </p:nvPr>
        </p:nvGraphicFramePr>
        <p:xfrm>
          <a:off x="607455" y="1412776"/>
          <a:ext cx="7929090" cy="5159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6193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913167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5495545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724185">
                  <a:extLst>
                    <a:ext uri="{9D8B030D-6E8A-4147-A177-3AD203B41FA5}">
                      <a16:colId xmlns:a16="http://schemas.microsoft.com/office/drawing/2014/main" val="2934223569"/>
                    </a:ext>
                  </a:extLst>
                </a:gridCol>
              </a:tblGrid>
              <a:tr h="348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348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문제 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웹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IDE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에 코드를 작성해 실행시키고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제출 버튼을 눌러 정답여부를 확인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사용자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34826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 문제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세부정보에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번호와 제목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예시와 출력 예시를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451918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오른쪽 사용자영역에 사용자가 코드를 작성할 수 있는 공간을 제공한다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334942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사용자는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특정언어 하나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(C, C++, JAVA, Python,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선택하여 코드를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086846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사용자가 선택한 언어에 따라 언어에 맞는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출력한다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6465341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이전에 풀었던 내역이 있을 경우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가장 최근에 작성한 코드를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출력한다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319922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실행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누르면 작성한 소스코드에 대해 컴파일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결과와 에러를 표시한다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2291000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제출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누르면 정답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오답 여부를 알 수 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736242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작성한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테스트케이스의 출력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결과가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데이터베이스에 입력된 결과와 일치하지 않다면 오류메시지를 출력한다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1652578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제출 시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문제에 대한 정답횟수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제출횟수 를 카운트 하여 </a:t>
                      </a:r>
                      <a:r>
                        <a:rPr lang="ko-KR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정답률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제출율을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다시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갱신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8737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32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78CAD6D-171C-4105-A5A9-5A202F860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47018"/>
              </p:ext>
            </p:extLst>
          </p:nvPr>
        </p:nvGraphicFramePr>
        <p:xfrm>
          <a:off x="603350" y="1327274"/>
          <a:ext cx="792909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383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1317619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5132008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281439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S/W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다른 사용자들이 작성한 글들을 조회한다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게시판에는 글 번호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작성일을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45191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게시판에는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버튼이 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33494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lvl="0" latinLnBrk="1"/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회원만 게시글 등록 버튼에 접근 할 수 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latinLnBrk="1"/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08684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2CA76B-358B-4F96-B293-C25FFE0BB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434141"/>
              </p:ext>
            </p:extLst>
          </p:nvPr>
        </p:nvGraphicFramePr>
        <p:xfrm>
          <a:off x="603350" y="3785449"/>
          <a:ext cx="792909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383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1317619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5132008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06939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 조회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사용자가 작성한 글을 보여준다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 번호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작성일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45191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문제 질문일 경우 상단에 문제번호와 문제 제목을 표시한다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0126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자신이 작성한 게시글일 경우에만 수정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메뉴를 표시한다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589310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게시글 조회는 회원만 접근하도록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7102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48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78CAD6D-171C-4105-A5A9-5A202F860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93120"/>
              </p:ext>
            </p:extLst>
          </p:nvPr>
        </p:nvGraphicFramePr>
        <p:xfrm>
          <a:off x="611560" y="1398384"/>
          <a:ext cx="792909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383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1317619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5123798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728290">
                  <a:extLst>
                    <a:ext uri="{9D8B030D-6E8A-4147-A177-3AD203B41FA5}">
                      <a16:colId xmlns:a16="http://schemas.microsoft.com/office/drawing/2014/main" val="2259594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S/W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 등록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새로운 게시글을 작성하고 게시판에 등록한다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 수정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작성한 글을 수정한다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3314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 삭제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작성한 글을 삭제한다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55411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게시판에는 글 번호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작성일을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45191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게시판에는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버튼이 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33494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lvl="0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회원만 게시글 등록 버튼에 접근 할 수 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latinLnBrk="1"/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086846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게시글 등록 시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제목과 내용 둘 중 하나라도 공란일 경우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필수입력 항목입니다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경고 메시지를 출력한다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229100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해당 게시글을 작성한 회원만이 수정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권한을 갖도록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736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1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78CAD6D-171C-4105-A5A9-5A202F860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7914"/>
              </p:ext>
            </p:extLst>
          </p:nvPr>
        </p:nvGraphicFramePr>
        <p:xfrm>
          <a:off x="651193" y="1664015"/>
          <a:ext cx="7929091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383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5084164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767924">
                  <a:extLst>
                    <a:ext uri="{9D8B030D-6E8A-4147-A177-3AD203B41FA5}">
                      <a16:colId xmlns:a16="http://schemas.microsoft.com/office/drawing/2014/main" val="4209452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 등록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새로운 댓글을 작성한다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 수정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작성한 댓글을 수정한다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3314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 삭제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작성한 댓글을 삭제한다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55411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댓글에는 프로필 이미지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작성일을 표시한다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45191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자신이 단 댓글에만 수정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메뉴를 표시한다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33494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lvl="0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회원만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댓글을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latinLnBrk="1"/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086846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입력창에 입력을 하지않고 등록을 눌렀을 경우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댓글을 작성해주세요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경고메시지를 출력한다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229100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해당 댓글을 작성한 회원만 수정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권한을 갖도록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347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67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FD2B1BF-24DA-469E-93FA-05F5683A1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618645"/>
              </p:ext>
            </p:extLst>
          </p:nvPr>
        </p:nvGraphicFramePr>
        <p:xfrm>
          <a:off x="572373" y="1645083"/>
          <a:ext cx="792909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383">
                  <a:extLst>
                    <a:ext uri="{9D8B030D-6E8A-4147-A177-3AD203B41FA5}">
                      <a16:colId xmlns:a16="http://schemas.microsoft.com/office/drawing/2014/main" val="1920214675"/>
                    </a:ext>
                  </a:extLst>
                </a:gridCol>
                <a:gridCol w="1317619">
                  <a:extLst>
                    <a:ext uri="{9D8B030D-6E8A-4147-A177-3AD203B41FA5}">
                      <a16:colId xmlns:a16="http://schemas.microsoft.com/office/drawing/2014/main" val="2542714111"/>
                    </a:ext>
                  </a:extLst>
                </a:gridCol>
                <a:gridCol w="4989494">
                  <a:extLst>
                    <a:ext uri="{9D8B030D-6E8A-4147-A177-3AD203B41FA5}">
                      <a16:colId xmlns:a16="http://schemas.microsoft.com/office/drawing/2014/main" val="587016339"/>
                    </a:ext>
                  </a:extLst>
                </a:gridCol>
                <a:gridCol w="862594">
                  <a:extLst>
                    <a:ext uri="{9D8B030D-6E8A-4147-A177-3AD203B41FA5}">
                      <a16:colId xmlns:a16="http://schemas.microsoft.com/office/drawing/2014/main" val="3763795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문제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새로운 문제를 등록한다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34515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세부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009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필수입력 항목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난이도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문제내용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공란이 있을 시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 입력 항목입니다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경고메시지를 출력한다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45191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 테스트케이스는 최소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이상 등록한다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33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26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12D0893-1838-475B-A435-08890FAFB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372541"/>
              </p:ext>
            </p:extLst>
          </p:nvPr>
        </p:nvGraphicFramePr>
        <p:xfrm>
          <a:off x="680294" y="1412776"/>
          <a:ext cx="7929090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0815">
                  <a:extLst>
                    <a:ext uri="{9D8B030D-6E8A-4147-A177-3AD203B41FA5}">
                      <a16:colId xmlns:a16="http://schemas.microsoft.com/office/drawing/2014/main" val="3474181626"/>
                    </a:ext>
                  </a:extLst>
                </a:gridCol>
                <a:gridCol w="1458914">
                  <a:extLst>
                    <a:ext uri="{9D8B030D-6E8A-4147-A177-3AD203B41FA5}">
                      <a16:colId xmlns:a16="http://schemas.microsoft.com/office/drawing/2014/main" val="1387980923"/>
                    </a:ext>
                  </a:extLst>
                </a:gridCol>
                <a:gridCol w="5629361">
                  <a:extLst>
                    <a:ext uri="{9D8B030D-6E8A-4147-A177-3AD203B41FA5}">
                      <a16:colId xmlns:a16="http://schemas.microsoft.com/office/drawing/2014/main" val="3086106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26287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1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비기능적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요구사항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 기준으로 최소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99%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정상적인 운용이 가능해야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49247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사용자의 컴퓨터에 부하가 걸리지 않도록 프로세스의 용량과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ram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용량의 사용량을 최대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30%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이상을 넘지 않도록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75237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관리자는 새로운 알고리즘 문제를 최소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30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이내로 등록할 수 있어야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98690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</a:t>
                      </a:r>
                      <a:r>
                        <a:rPr lang="ko-KR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분안에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게시글과 댓글에 대한 검색과 등록 기능을 수행할 수 있어야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91005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입력한 알고리즘에 대해 기존에 입력한 데이터가 정상적으로 작동할 수 있어야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기능에 문제가 발생했을 경우 개발자가 이를 수정하는데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 이내의 짧은 시간이 걸릴 수 있도록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90720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시스템에 오류가 발생할 수 있는 사용자의 입력을 제어하여 안정적으로 시스템을 가동할 수 있어야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1335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최대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이내에 시스템에 대한 전반적인 이해와 사용법을 알 수 있게 간단하고 명료하게 구성한다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99788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어떠한 환경에서도 시스템이 돌아가야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CHROME, INTERNET EXPLORER (IE) , FILEFOX (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파이어폭스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SAFARI(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사파리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등에서 실행 가능해야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2632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기능들의 연관성이 최소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15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유지되어 유지보수성과 관리에 적합해야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39793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계획서는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IEEE-1058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표준을 준수해야 한다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76261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전자정부서비스 호환성 준수지침을 따른다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363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565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B4032E-395F-4507-943C-94E6D597B8EA}"/>
              </a:ext>
            </a:extLst>
          </p:cNvPr>
          <p:cNvGrpSpPr/>
          <p:nvPr/>
        </p:nvGrpSpPr>
        <p:grpSpPr>
          <a:xfrm>
            <a:off x="417780" y="1226229"/>
            <a:ext cx="8449754" cy="5241292"/>
            <a:chOff x="417780" y="1226229"/>
            <a:chExt cx="8449754" cy="5241292"/>
          </a:xfrm>
        </p:grpSpPr>
        <p:pic>
          <p:nvPicPr>
            <p:cNvPr id="3" name="그림 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66360D3D-8462-425C-8667-A0C99797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80" y="1226229"/>
              <a:ext cx="8449754" cy="5241292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3F91C2D-5DBC-478F-8F47-8A51416367EC}"/>
                </a:ext>
              </a:extLst>
            </p:cNvPr>
            <p:cNvSpPr/>
            <p:nvPr/>
          </p:nvSpPr>
          <p:spPr>
            <a:xfrm>
              <a:off x="6019800" y="2234341"/>
              <a:ext cx="1360512" cy="4025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7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37853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C6A843-3C57-4A40-A861-0DEECE670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95" y="1284216"/>
            <a:ext cx="6199209" cy="49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15014A-E270-400C-BA73-652641AB9CAC}"/>
              </a:ext>
            </a:extLst>
          </p:cNvPr>
          <p:cNvGrpSpPr/>
          <p:nvPr/>
        </p:nvGrpSpPr>
        <p:grpSpPr>
          <a:xfrm>
            <a:off x="428297" y="1707586"/>
            <a:ext cx="8298795" cy="4159656"/>
            <a:chOff x="1784161" y="1358055"/>
            <a:chExt cx="9306344" cy="46646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ADC560-0C28-45DC-95AE-A539CFFB5993}"/>
                </a:ext>
              </a:extLst>
            </p:cNvPr>
            <p:cNvSpPr txBox="1"/>
            <p:nvPr/>
          </p:nvSpPr>
          <p:spPr>
            <a:xfrm>
              <a:off x="1784161" y="2096621"/>
              <a:ext cx="1378267" cy="41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클라이언트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08EB3-D860-4A5A-A0E8-7B0193C50C78}"/>
                </a:ext>
              </a:extLst>
            </p:cNvPr>
            <p:cNvSpPr txBox="1"/>
            <p:nvPr/>
          </p:nvSpPr>
          <p:spPr>
            <a:xfrm>
              <a:off x="7235653" y="1358055"/>
              <a:ext cx="1064096" cy="41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서버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8D496E-3BFC-4A5B-A4C0-D4FCE9C484A4}"/>
                </a:ext>
              </a:extLst>
            </p:cNvPr>
            <p:cNvSpPr txBox="1"/>
            <p:nvPr/>
          </p:nvSpPr>
          <p:spPr>
            <a:xfrm>
              <a:off x="6318113" y="1591295"/>
              <a:ext cx="3181350" cy="41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AWS</a:t>
              </a:r>
              <a:r>
                <a:rPr lang="ko-KR" altLang="en-US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 </a:t>
              </a:r>
              <a:r>
                <a:rPr lang="en-US" altLang="ko-KR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Ubuntu</a:t>
              </a:r>
              <a:r>
                <a:rPr lang="ko-KR" altLang="en-US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 </a:t>
              </a:r>
              <a:r>
                <a:rPr lang="en-US" altLang="ko-KR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18.04 LTS</a:t>
              </a:r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B3D57D-DC27-4912-B41A-84F5A19D31F6}"/>
                </a:ext>
              </a:extLst>
            </p:cNvPr>
            <p:cNvSpPr/>
            <p:nvPr/>
          </p:nvSpPr>
          <p:spPr>
            <a:xfrm>
              <a:off x="4079631" y="1997965"/>
              <a:ext cx="7010874" cy="40247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54E638-F843-446E-8374-55ADC0EA311C}"/>
                </a:ext>
              </a:extLst>
            </p:cNvPr>
            <p:cNvSpPr txBox="1"/>
            <p:nvPr/>
          </p:nvSpPr>
          <p:spPr>
            <a:xfrm>
              <a:off x="5132381" y="1952921"/>
              <a:ext cx="1041324" cy="41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Spring</a:t>
              </a:r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53E581-3C37-46E5-8831-45C72464CFCA}"/>
                </a:ext>
              </a:extLst>
            </p:cNvPr>
            <p:cNvSpPr/>
            <p:nvPr/>
          </p:nvSpPr>
          <p:spPr>
            <a:xfrm>
              <a:off x="4225079" y="2365186"/>
              <a:ext cx="796320" cy="2466909"/>
            </a:xfrm>
            <a:prstGeom prst="rect">
              <a:avLst/>
            </a:prstGeom>
            <a:noFill/>
            <a:ln w="38100">
              <a:solidFill>
                <a:srgbClr val="F46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7921B6B-69AC-4C55-9296-08BB68666C33}"/>
                </a:ext>
              </a:extLst>
            </p:cNvPr>
            <p:cNvSpPr/>
            <p:nvPr/>
          </p:nvSpPr>
          <p:spPr>
            <a:xfrm>
              <a:off x="5169040" y="2373702"/>
              <a:ext cx="796320" cy="2466909"/>
            </a:xfrm>
            <a:prstGeom prst="rect">
              <a:avLst/>
            </a:prstGeom>
            <a:noFill/>
            <a:ln w="38100">
              <a:solidFill>
                <a:srgbClr val="29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1EF6DB-5323-4303-BED9-86C343AE02A5}"/>
                </a:ext>
              </a:extLst>
            </p:cNvPr>
            <p:cNvSpPr/>
            <p:nvPr/>
          </p:nvSpPr>
          <p:spPr>
            <a:xfrm>
              <a:off x="4240864" y="5258940"/>
              <a:ext cx="1278309" cy="503796"/>
            </a:xfrm>
            <a:prstGeom prst="rect">
              <a:avLst/>
            </a:prstGeom>
            <a:noFill/>
            <a:ln w="38100">
              <a:solidFill>
                <a:srgbClr val="83D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83D1D6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JSP</a:t>
              </a:r>
              <a:endParaRPr lang="ko-KR" altLang="en-US" dirty="0">
                <a:solidFill>
                  <a:srgbClr val="83D1D6"/>
                </a:solidFill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9823B0-3D16-42E2-AEAF-42BEBB5DDC47}"/>
                </a:ext>
              </a:extLst>
            </p:cNvPr>
            <p:cNvSpPr txBox="1"/>
            <p:nvPr/>
          </p:nvSpPr>
          <p:spPr>
            <a:xfrm>
              <a:off x="4860955" y="4887492"/>
              <a:ext cx="873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View</a:t>
              </a:r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F89FAF0-55DB-4943-BE5C-08386EB4AB8F}"/>
                </a:ext>
              </a:extLst>
            </p:cNvPr>
            <p:cNvSpPr/>
            <p:nvPr/>
          </p:nvSpPr>
          <p:spPr>
            <a:xfrm>
              <a:off x="1971057" y="2523203"/>
              <a:ext cx="796320" cy="2779120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E0B2CDD-05FD-42D0-9306-E4E92A30D05E}"/>
                </a:ext>
              </a:extLst>
            </p:cNvPr>
            <p:cNvSpPr/>
            <p:nvPr/>
          </p:nvSpPr>
          <p:spPr>
            <a:xfrm>
              <a:off x="8387065" y="2292562"/>
              <a:ext cx="2565904" cy="1204117"/>
            </a:xfrm>
            <a:prstGeom prst="rect">
              <a:avLst/>
            </a:prstGeom>
            <a:noFill/>
            <a:ln w="38100">
              <a:solidFill>
                <a:srgbClr val="40A7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D971B9-48EB-4305-AC15-759E836B40CD}"/>
                </a:ext>
              </a:extLst>
            </p:cNvPr>
            <p:cNvSpPr txBox="1"/>
            <p:nvPr/>
          </p:nvSpPr>
          <p:spPr>
            <a:xfrm>
              <a:off x="9014961" y="2540597"/>
              <a:ext cx="1258970" cy="72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40A7D7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MySQL</a:t>
              </a:r>
            </a:p>
            <a:p>
              <a:pPr algn="ctr"/>
              <a:r>
                <a:rPr lang="en-US" altLang="ko-KR" dirty="0">
                  <a:solidFill>
                    <a:srgbClr val="40A7D7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Database</a:t>
              </a:r>
              <a:endParaRPr lang="ko-KR" altLang="en-US" dirty="0">
                <a:solidFill>
                  <a:srgbClr val="40A7D7"/>
                </a:solidFill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27F98F2-2AC6-4C8A-9C8A-EA7AF20DDDF7}"/>
                </a:ext>
              </a:extLst>
            </p:cNvPr>
            <p:cNvSpPr/>
            <p:nvPr/>
          </p:nvSpPr>
          <p:spPr>
            <a:xfrm>
              <a:off x="8372014" y="3678114"/>
              <a:ext cx="2580956" cy="222152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F66386-662E-4D20-B16B-A8E96D0C30DD}"/>
                </a:ext>
              </a:extLst>
            </p:cNvPr>
            <p:cNvSpPr txBox="1"/>
            <p:nvPr/>
          </p:nvSpPr>
          <p:spPr>
            <a:xfrm>
              <a:off x="9236668" y="3659409"/>
              <a:ext cx="1264700" cy="41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Docker</a:t>
              </a:r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AC7411A-63BE-4D2B-B313-E4B4798F97CE}"/>
                </a:ext>
              </a:extLst>
            </p:cNvPr>
            <p:cNvCxnSpPr>
              <a:cxnSpLocks/>
            </p:cNvCxnSpPr>
            <p:nvPr/>
          </p:nvCxnSpPr>
          <p:spPr>
            <a:xfrm>
              <a:off x="2387471" y="3053045"/>
              <a:ext cx="2304720" cy="2254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739F86-469F-481A-A5B6-60934A4AE2EF}"/>
                </a:ext>
              </a:extLst>
            </p:cNvPr>
            <p:cNvSpPr txBox="1"/>
            <p:nvPr/>
          </p:nvSpPr>
          <p:spPr>
            <a:xfrm>
              <a:off x="3040002" y="2679820"/>
              <a:ext cx="840932" cy="41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요청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13050-565C-45A3-B48A-1975B398380B}"/>
                </a:ext>
              </a:extLst>
            </p:cNvPr>
            <p:cNvSpPr txBox="1"/>
            <p:nvPr/>
          </p:nvSpPr>
          <p:spPr>
            <a:xfrm>
              <a:off x="3013944" y="5096665"/>
              <a:ext cx="880713" cy="41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응답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E84BE8-C12E-4FCC-9888-A6ACE255AC26}"/>
                </a:ext>
              </a:extLst>
            </p:cNvPr>
            <p:cNvSpPr txBox="1"/>
            <p:nvPr/>
          </p:nvSpPr>
          <p:spPr>
            <a:xfrm>
              <a:off x="7361035" y="3525890"/>
              <a:ext cx="832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컴파일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4603E8-AADC-4FFC-93DF-16ABAE8B6606}"/>
                </a:ext>
              </a:extLst>
            </p:cNvPr>
            <p:cNvSpPr txBox="1"/>
            <p:nvPr/>
          </p:nvSpPr>
          <p:spPr>
            <a:xfrm>
              <a:off x="7252602" y="4443712"/>
              <a:ext cx="1236257" cy="41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실행결과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A6311F7-A4A6-4207-9573-7BA6270751CB}"/>
                </a:ext>
              </a:extLst>
            </p:cNvPr>
            <p:cNvCxnSpPr>
              <a:cxnSpLocks/>
            </p:cNvCxnSpPr>
            <p:nvPr/>
          </p:nvCxnSpPr>
          <p:spPr>
            <a:xfrm>
              <a:off x="4888197" y="3075592"/>
              <a:ext cx="34043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32C036C-834F-441F-A25C-B2BD8DBCFB72}"/>
                </a:ext>
              </a:extLst>
            </p:cNvPr>
            <p:cNvSpPr/>
            <p:nvPr/>
          </p:nvSpPr>
          <p:spPr>
            <a:xfrm>
              <a:off x="5640421" y="5253394"/>
              <a:ext cx="1278308" cy="514887"/>
            </a:xfrm>
            <a:prstGeom prst="rect">
              <a:avLst/>
            </a:prstGeom>
            <a:noFill/>
            <a:ln w="38100">
              <a:solidFill>
                <a:srgbClr val="83D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83D1D6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Value</a:t>
              </a:r>
            </a:p>
            <a:p>
              <a:pPr algn="ctr"/>
              <a:r>
                <a:rPr lang="en-US" altLang="ko-KR" sz="1400" dirty="0">
                  <a:solidFill>
                    <a:srgbClr val="83D1D6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Object</a:t>
              </a:r>
              <a:endParaRPr lang="ko-KR" altLang="en-US" sz="1400" dirty="0">
                <a:solidFill>
                  <a:srgbClr val="83D1D6"/>
                </a:solidFill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F87B68-07F4-40B2-80EB-471454EF0106}"/>
                </a:ext>
              </a:extLst>
            </p:cNvPr>
            <p:cNvSpPr txBox="1"/>
            <p:nvPr/>
          </p:nvSpPr>
          <p:spPr>
            <a:xfrm>
              <a:off x="8493167" y="5501695"/>
              <a:ext cx="844796" cy="310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User1</a:t>
              </a:r>
              <a:endParaRPr lang="ko-KR" altLang="en-US" sz="1200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6EFBE6-F586-46B3-8069-418CB340B232}"/>
                </a:ext>
              </a:extLst>
            </p:cNvPr>
            <p:cNvSpPr txBox="1"/>
            <p:nvPr/>
          </p:nvSpPr>
          <p:spPr>
            <a:xfrm>
              <a:off x="9203117" y="5510837"/>
              <a:ext cx="619348" cy="310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User2</a:t>
              </a:r>
              <a:endParaRPr lang="ko-KR" altLang="en-US" sz="1200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5F821D-E4C3-40DF-BBF9-E7577432DBF1}"/>
                </a:ext>
              </a:extLst>
            </p:cNvPr>
            <p:cNvSpPr txBox="1"/>
            <p:nvPr/>
          </p:nvSpPr>
          <p:spPr>
            <a:xfrm>
              <a:off x="10236093" y="5510837"/>
              <a:ext cx="844796" cy="310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User N</a:t>
              </a:r>
              <a:endParaRPr lang="ko-KR" altLang="en-US" sz="1200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966E3D5-D6A9-46A5-93B8-52A4273AEC2E}"/>
                </a:ext>
              </a:extLst>
            </p:cNvPr>
            <p:cNvSpPr/>
            <p:nvPr/>
          </p:nvSpPr>
          <p:spPr>
            <a:xfrm>
              <a:off x="8473272" y="4429364"/>
              <a:ext cx="607948" cy="14228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C</a:t>
              </a:r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E62A2E-0BA0-4AFA-836E-25C7E76751E6}"/>
                </a:ext>
              </a:extLst>
            </p:cNvPr>
            <p:cNvSpPr txBox="1"/>
            <p:nvPr/>
          </p:nvSpPr>
          <p:spPr>
            <a:xfrm>
              <a:off x="9839268" y="4968645"/>
              <a:ext cx="844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…</a:t>
              </a:r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80BF585-0EE5-459E-A7B8-480BAEFE2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7877" y="4200765"/>
              <a:ext cx="34390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E5E79BC-A154-4273-ACE9-1051B106AED7}"/>
                </a:ext>
              </a:extLst>
            </p:cNvPr>
            <p:cNvSpPr/>
            <p:nvPr/>
          </p:nvSpPr>
          <p:spPr>
            <a:xfrm>
              <a:off x="8426463" y="4027131"/>
              <a:ext cx="575613" cy="347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gcc</a:t>
              </a:r>
              <a:endParaRPr lang="ko-KR" altLang="en-US" sz="1200" dirty="0">
                <a:solidFill>
                  <a:schemeClr val="tx1"/>
                </a:solidFill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729369-D8EB-4630-B33A-498C138755FC}"/>
                </a:ext>
              </a:extLst>
            </p:cNvPr>
            <p:cNvSpPr/>
            <p:nvPr/>
          </p:nvSpPr>
          <p:spPr>
            <a:xfrm>
              <a:off x="9045850" y="4030205"/>
              <a:ext cx="575613" cy="35267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javac</a:t>
              </a:r>
              <a:endParaRPr lang="ko-KR" altLang="en-US" sz="1000" dirty="0">
                <a:solidFill>
                  <a:schemeClr val="tx1"/>
                </a:solidFill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A7B4945-9178-4F27-B6F8-D7A49A080F04}"/>
                </a:ext>
              </a:extLst>
            </p:cNvPr>
            <p:cNvSpPr/>
            <p:nvPr/>
          </p:nvSpPr>
          <p:spPr>
            <a:xfrm>
              <a:off x="10261666" y="4028740"/>
              <a:ext cx="617367" cy="356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nodejs</a:t>
              </a:r>
              <a:endParaRPr lang="ko-KR" altLang="en-US" sz="1000" dirty="0">
                <a:solidFill>
                  <a:schemeClr val="tx1"/>
                </a:solidFill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7EB920B-E702-4D14-BCCD-EE09502071A8}"/>
                </a:ext>
              </a:extLst>
            </p:cNvPr>
            <p:cNvSpPr/>
            <p:nvPr/>
          </p:nvSpPr>
          <p:spPr>
            <a:xfrm>
              <a:off x="9651003" y="4027131"/>
              <a:ext cx="575613" cy="347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python</a:t>
              </a:r>
              <a:endParaRPr lang="ko-KR" altLang="en-US" sz="900" dirty="0">
                <a:solidFill>
                  <a:schemeClr val="tx1"/>
                </a:solidFill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4A6169A-C8A4-464C-95DB-94289BEF9805}"/>
                </a:ext>
              </a:extLst>
            </p:cNvPr>
            <p:cNvGrpSpPr/>
            <p:nvPr/>
          </p:nvGrpSpPr>
          <p:grpSpPr>
            <a:xfrm>
              <a:off x="6093101" y="2363920"/>
              <a:ext cx="796320" cy="2486472"/>
              <a:chOff x="6786996" y="2365186"/>
              <a:chExt cx="796320" cy="2486472"/>
            </a:xfrm>
            <a:solidFill>
              <a:srgbClr val="F8C861"/>
            </a:solidFill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7DBE442-0B00-4473-A70F-62D7140F5F83}"/>
                  </a:ext>
                </a:extLst>
              </p:cNvPr>
              <p:cNvSpPr/>
              <p:nvPr/>
            </p:nvSpPr>
            <p:spPr>
              <a:xfrm>
                <a:off x="6786996" y="2365186"/>
                <a:ext cx="796320" cy="2486472"/>
              </a:xfrm>
              <a:prstGeom prst="rect">
                <a:avLst/>
              </a:prstGeom>
              <a:noFill/>
              <a:ln w="38100">
                <a:solidFill>
                  <a:srgbClr val="F8C8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56ADAD-AA31-4D9A-BC3B-9CB08CA50ABF}"/>
                  </a:ext>
                </a:extLst>
              </p:cNvPr>
              <p:cNvSpPr txBox="1"/>
              <p:nvPr/>
            </p:nvSpPr>
            <p:spPr>
              <a:xfrm>
                <a:off x="6867870" y="2462093"/>
                <a:ext cx="634573" cy="3969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solidFill>
                      <a:srgbClr val="F8C861"/>
                    </a:solidFill>
                    <a:latin typeface="AaBecomeStar" panose="02020603020101020101" pitchFamily="18" charset="-127"/>
                    <a:ea typeface="AaBecomeStar" panose="02020603020101020101" pitchFamily="18" charset="-127"/>
                    <a:cs typeface="AaBecomeStar" panose="02020603020101020101" pitchFamily="18" charset="-127"/>
                  </a:rPr>
                  <a:t>DAO</a:t>
                </a:r>
                <a:endParaRPr lang="ko-KR" altLang="en-US" sz="1700" dirty="0">
                  <a:solidFill>
                    <a:srgbClr val="F8C861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endParaRPr>
              </a:p>
            </p:txBody>
          </p:sp>
        </p:grp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155F910-D072-47EF-968A-FADE3ED75A46}"/>
                </a:ext>
              </a:extLst>
            </p:cNvPr>
            <p:cNvCxnSpPr>
              <a:cxnSpLocks/>
            </p:cNvCxnSpPr>
            <p:nvPr/>
          </p:nvCxnSpPr>
          <p:spPr>
            <a:xfrm>
              <a:off x="6567079" y="3057528"/>
              <a:ext cx="2409324" cy="1806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EBF2E6-A770-4D1C-849C-83B9F0070729}"/>
                </a:ext>
              </a:extLst>
            </p:cNvPr>
            <p:cNvSpPr txBox="1"/>
            <p:nvPr/>
          </p:nvSpPr>
          <p:spPr>
            <a:xfrm>
              <a:off x="5198198" y="2450752"/>
              <a:ext cx="738005" cy="39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solidFill>
                    <a:srgbClr val="296A98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서비스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9C85353-EA64-45A4-88C9-6761CFBEE1BC}"/>
                </a:ext>
              </a:extLst>
            </p:cNvPr>
            <p:cNvSpPr txBox="1"/>
            <p:nvPr/>
          </p:nvSpPr>
          <p:spPr>
            <a:xfrm>
              <a:off x="4178369" y="2438778"/>
              <a:ext cx="858766" cy="379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46735"/>
                  </a:solidFill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컨트롤러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C7D5769-A8AD-401D-88E0-0C5B0FA02A5C}"/>
                </a:ext>
              </a:extLst>
            </p:cNvPr>
            <p:cNvSpPr/>
            <p:nvPr/>
          </p:nvSpPr>
          <p:spPr>
            <a:xfrm>
              <a:off x="4177343" y="2277208"/>
              <a:ext cx="2867696" cy="3559066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A1C9A4B6-7E16-4AFA-AFA6-B9F002C6951C}"/>
                </a:ext>
              </a:extLst>
            </p:cNvPr>
            <p:cNvCxnSpPr>
              <a:cxnSpLocks/>
            </p:cNvCxnSpPr>
            <p:nvPr/>
          </p:nvCxnSpPr>
          <p:spPr>
            <a:xfrm>
              <a:off x="6450358" y="3573974"/>
              <a:ext cx="2326888" cy="68645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18F8089-79D7-456B-973A-B3F2E42653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7369" y="4459430"/>
              <a:ext cx="2373229" cy="70722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1DE115B-B95B-4335-B2A7-9343B3EDD745}"/>
                </a:ext>
              </a:extLst>
            </p:cNvPr>
            <p:cNvSpPr/>
            <p:nvPr/>
          </p:nvSpPr>
          <p:spPr>
            <a:xfrm>
              <a:off x="9206037" y="4429364"/>
              <a:ext cx="607948" cy="14228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C</a:t>
              </a:r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AB52A30-B86E-4F7E-93DF-77A9B034CA56}"/>
                </a:ext>
              </a:extLst>
            </p:cNvPr>
            <p:cNvSpPr/>
            <p:nvPr/>
          </p:nvSpPr>
          <p:spPr>
            <a:xfrm>
              <a:off x="10267253" y="4424129"/>
              <a:ext cx="607948" cy="14228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aBecomeStar" panose="02020603020101020101" pitchFamily="18" charset="-127"/>
                  <a:ea typeface="AaBecomeStar" panose="02020603020101020101" pitchFamily="18" charset="-127"/>
                  <a:cs typeface="AaBecomeStar" panose="02020603020101020101" pitchFamily="18" charset="-127"/>
                </a:rPr>
                <a:t>C</a:t>
              </a:r>
              <a:endParaRPr lang="ko-KR" altLang="en-US" dirty="0">
                <a:latin typeface="AaBecomeStar" panose="02020603020101020101" pitchFamily="18" charset="-127"/>
                <a:ea typeface="AaBecomeStar" panose="02020603020101020101" pitchFamily="18" charset="-127"/>
                <a:cs typeface="AaBecomeStar" panose="02020603020101020101" pitchFamily="18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94897A8C-3EE9-4132-B362-A01A672A5D5A}"/>
                </a:ext>
              </a:extLst>
            </p:cNvPr>
            <p:cNvCxnSpPr>
              <a:cxnSpLocks/>
            </p:cNvCxnSpPr>
            <p:nvPr/>
          </p:nvCxnSpPr>
          <p:spPr>
            <a:xfrm>
              <a:off x="5870263" y="3075592"/>
              <a:ext cx="34043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6605F13-CB57-4409-A9C4-3E179DA00E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1759" y="4213521"/>
              <a:ext cx="32194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BC7D4FA5-AC16-4576-8971-6C35C229F65F}"/>
                </a:ext>
              </a:extLst>
            </p:cNvPr>
            <p:cNvCxnSpPr>
              <a:stCxn id="25" idx="1"/>
              <a:endCxn id="27" idx="2"/>
            </p:cNvCxnSpPr>
            <p:nvPr/>
          </p:nvCxnSpPr>
          <p:spPr>
            <a:xfrm rot="10800000">
              <a:off x="2369218" y="5302324"/>
              <a:ext cx="1871647" cy="208515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861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2873" y="1371196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 descr="화면이(가) 표시된 사진&#10;&#10;자동 생성된 설명">
            <a:extLst>
              <a:ext uri="{FF2B5EF4-FFF2-40B4-BE49-F238E27FC236}">
                <a16:creationId xmlns:a16="http://schemas.microsoft.com/office/drawing/2014/main" id="{708005A9-E7A8-4086-AF30-4EB31AA99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6" y="1549632"/>
            <a:ext cx="8244408" cy="436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7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CB512CF-B807-4670-A209-9A60C51931FF}"/>
              </a:ext>
            </a:extLst>
          </p:cNvPr>
          <p:cNvSpPr/>
          <p:nvPr/>
        </p:nvSpPr>
        <p:spPr>
          <a:xfrm>
            <a:off x="121320" y="3129925"/>
            <a:ext cx="1398722" cy="567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웹</a:t>
            </a:r>
            <a:r>
              <a:rPr lang="en-US" altLang="ko-KR" sz="1000" dirty="0"/>
              <a:t>IDE </a:t>
            </a:r>
            <a:r>
              <a:rPr lang="ko-KR" altLang="en-US" sz="1000" dirty="0"/>
              <a:t>코딩사이트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F3C54C-5F2A-4314-97F9-3952F9250580}"/>
              </a:ext>
            </a:extLst>
          </p:cNvPr>
          <p:cNvSpPr/>
          <p:nvPr/>
        </p:nvSpPr>
        <p:spPr>
          <a:xfrm>
            <a:off x="1803147" y="3231704"/>
            <a:ext cx="1162223" cy="3634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메인 페이지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9298DB8-A75E-4F8B-905E-14515E308B5C}"/>
              </a:ext>
            </a:extLst>
          </p:cNvPr>
          <p:cNvSpPr/>
          <p:nvPr/>
        </p:nvSpPr>
        <p:spPr>
          <a:xfrm>
            <a:off x="3315061" y="3231702"/>
            <a:ext cx="1162223" cy="3634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문제 페이지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C42B9A3-FC26-4EDF-907C-C77B5642816C}"/>
              </a:ext>
            </a:extLst>
          </p:cNvPr>
          <p:cNvSpPr/>
          <p:nvPr/>
        </p:nvSpPr>
        <p:spPr>
          <a:xfrm>
            <a:off x="3322804" y="2403038"/>
            <a:ext cx="1162223" cy="3634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마이 페이지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37AFFC2-3DDA-499E-ACF0-1CACC9021D1B}"/>
              </a:ext>
            </a:extLst>
          </p:cNvPr>
          <p:cNvSpPr/>
          <p:nvPr/>
        </p:nvSpPr>
        <p:spPr>
          <a:xfrm>
            <a:off x="4707913" y="4138909"/>
            <a:ext cx="999185" cy="3634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58FA4CD-263C-4F78-8382-B6C84E0543AB}"/>
              </a:ext>
            </a:extLst>
          </p:cNvPr>
          <p:cNvSpPr/>
          <p:nvPr/>
        </p:nvSpPr>
        <p:spPr>
          <a:xfrm>
            <a:off x="4858053" y="1734777"/>
            <a:ext cx="2696088" cy="12055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E7525A9-1261-4DC5-ACF1-43030F394BCF}"/>
              </a:ext>
            </a:extLst>
          </p:cNvPr>
          <p:cNvSpPr/>
          <p:nvPr/>
        </p:nvSpPr>
        <p:spPr>
          <a:xfrm>
            <a:off x="4985054" y="1893618"/>
            <a:ext cx="1162223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개인정보 조회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EE14058-4337-45FB-A982-DB77E01768DB}"/>
              </a:ext>
            </a:extLst>
          </p:cNvPr>
          <p:cNvSpPr/>
          <p:nvPr/>
        </p:nvSpPr>
        <p:spPr>
          <a:xfrm>
            <a:off x="4985054" y="2487874"/>
            <a:ext cx="1162223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개인정보 수정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03BAC09-8E6E-47D0-BB51-2916A28C30A2}"/>
              </a:ext>
            </a:extLst>
          </p:cNvPr>
          <p:cNvSpPr/>
          <p:nvPr/>
        </p:nvSpPr>
        <p:spPr>
          <a:xfrm>
            <a:off x="6256777" y="1893617"/>
            <a:ext cx="1162223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회원 탈퇴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2A60BA8-113F-4111-80E1-C41C4215BB57}"/>
              </a:ext>
            </a:extLst>
          </p:cNvPr>
          <p:cNvSpPr/>
          <p:nvPr/>
        </p:nvSpPr>
        <p:spPr>
          <a:xfrm>
            <a:off x="6256777" y="2487874"/>
            <a:ext cx="1162223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코드 조회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38BAE25F-E867-4725-BF49-4FC5CF27819F}"/>
              </a:ext>
            </a:extLst>
          </p:cNvPr>
          <p:cNvSpPr/>
          <p:nvPr/>
        </p:nvSpPr>
        <p:spPr>
          <a:xfrm>
            <a:off x="4848785" y="3071232"/>
            <a:ext cx="3906195" cy="6843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BD4AC90-73B2-45D6-921A-775F1EEFF066}"/>
              </a:ext>
            </a:extLst>
          </p:cNvPr>
          <p:cNvSpPr/>
          <p:nvPr/>
        </p:nvSpPr>
        <p:spPr>
          <a:xfrm>
            <a:off x="5040092" y="3234609"/>
            <a:ext cx="779703" cy="3542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문제 조회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47BC526-CD9C-4E11-A815-4BBE22AF388A}"/>
              </a:ext>
            </a:extLst>
          </p:cNvPr>
          <p:cNvSpPr/>
          <p:nvPr/>
        </p:nvSpPr>
        <p:spPr>
          <a:xfrm>
            <a:off x="5985938" y="3240736"/>
            <a:ext cx="777653" cy="3481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문제 검색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DCC202F-1809-41D7-9839-2F7C7EB8753F}"/>
              </a:ext>
            </a:extLst>
          </p:cNvPr>
          <p:cNvSpPr/>
          <p:nvPr/>
        </p:nvSpPr>
        <p:spPr>
          <a:xfrm>
            <a:off x="6923507" y="3240594"/>
            <a:ext cx="777654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문제 풀이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00EFFF9-28AF-44BA-AB55-8A184D47E4D7}"/>
              </a:ext>
            </a:extLst>
          </p:cNvPr>
          <p:cNvSpPr/>
          <p:nvPr/>
        </p:nvSpPr>
        <p:spPr>
          <a:xfrm>
            <a:off x="6054062" y="3962466"/>
            <a:ext cx="2247350" cy="20208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8A75A1D-C6E5-4EE0-9F1E-5B8E1E178810}"/>
              </a:ext>
            </a:extLst>
          </p:cNvPr>
          <p:cNvSpPr/>
          <p:nvPr/>
        </p:nvSpPr>
        <p:spPr>
          <a:xfrm>
            <a:off x="7175292" y="4598125"/>
            <a:ext cx="1027424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게시글 조회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58CD2B8-C655-4617-BDFF-743757390EB3}"/>
              </a:ext>
            </a:extLst>
          </p:cNvPr>
          <p:cNvSpPr/>
          <p:nvPr/>
        </p:nvSpPr>
        <p:spPr>
          <a:xfrm>
            <a:off x="7171256" y="5475853"/>
            <a:ext cx="1027424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게시글 수정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C04CA8E-DC59-4F4D-B3F9-1E81438FA7AA}"/>
              </a:ext>
            </a:extLst>
          </p:cNvPr>
          <p:cNvSpPr/>
          <p:nvPr/>
        </p:nvSpPr>
        <p:spPr>
          <a:xfrm>
            <a:off x="7187449" y="5041695"/>
            <a:ext cx="1027424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게시글 삭제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AE5F71F-EEBB-4174-B27B-DAB0CA299A56}"/>
              </a:ext>
            </a:extLst>
          </p:cNvPr>
          <p:cNvSpPr/>
          <p:nvPr/>
        </p:nvSpPr>
        <p:spPr>
          <a:xfrm>
            <a:off x="7171256" y="4128876"/>
            <a:ext cx="1027424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게시글 작성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A1E7E75B-C6C3-4385-B6C4-7F434B7B4A64}"/>
              </a:ext>
            </a:extLst>
          </p:cNvPr>
          <p:cNvSpPr/>
          <p:nvPr/>
        </p:nvSpPr>
        <p:spPr>
          <a:xfrm>
            <a:off x="6128055" y="4255120"/>
            <a:ext cx="846199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댓글 작성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47F2F99B-4814-47F5-8DAB-7C1E2E784DE5}"/>
              </a:ext>
            </a:extLst>
          </p:cNvPr>
          <p:cNvSpPr/>
          <p:nvPr/>
        </p:nvSpPr>
        <p:spPr>
          <a:xfrm>
            <a:off x="6122286" y="4755773"/>
            <a:ext cx="846199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댓글 수정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19ED38C-53A8-43F1-A612-0274AD1E9EEE}"/>
              </a:ext>
            </a:extLst>
          </p:cNvPr>
          <p:cNvSpPr/>
          <p:nvPr/>
        </p:nvSpPr>
        <p:spPr>
          <a:xfrm>
            <a:off x="6128055" y="5331837"/>
            <a:ext cx="846199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댓글 </a:t>
            </a:r>
            <a:r>
              <a:rPr lang="ko-KR" altLang="en-US" sz="1000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8526E4E-7C83-443F-8846-BF41142AE345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1520042" y="3413426"/>
            <a:ext cx="2831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AA1B7681-DBD6-4C1B-B200-4551EA97134C}"/>
              </a:ext>
            </a:extLst>
          </p:cNvPr>
          <p:cNvCxnSpPr>
            <a:stCxn id="55" idx="1"/>
            <a:endCxn id="54" idx="1"/>
          </p:cNvCxnSpPr>
          <p:nvPr/>
        </p:nvCxnSpPr>
        <p:spPr>
          <a:xfrm rot="10800000" flipV="1">
            <a:off x="3315062" y="2584760"/>
            <a:ext cx="7743" cy="828664"/>
          </a:xfrm>
          <a:prstGeom prst="bentConnector3">
            <a:avLst>
              <a:gd name="adj1" fmla="val 30523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4DE803E-2830-48C7-8E98-376C456F15C3}"/>
              </a:ext>
            </a:extLst>
          </p:cNvPr>
          <p:cNvCxnSpPr/>
          <p:nvPr/>
        </p:nvCxnSpPr>
        <p:spPr>
          <a:xfrm flipV="1">
            <a:off x="3195804" y="3413426"/>
            <a:ext cx="12700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AF40C4D-D35D-45D5-B0CB-5B750B35ADAA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965370" y="3413426"/>
            <a:ext cx="2390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37A0824-BD23-46DD-B472-5CF85877FFC7}"/>
              </a:ext>
            </a:extLst>
          </p:cNvPr>
          <p:cNvCxnSpPr>
            <a:stCxn id="55" idx="3"/>
          </p:cNvCxnSpPr>
          <p:nvPr/>
        </p:nvCxnSpPr>
        <p:spPr>
          <a:xfrm flipV="1">
            <a:off x="4485027" y="2584760"/>
            <a:ext cx="36375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C705170-DB75-4347-991F-9C54180F2D37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485027" y="3413425"/>
            <a:ext cx="363758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E72A0F6-D17F-4FC5-863D-9EF70C16E5F4}"/>
              </a:ext>
            </a:extLst>
          </p:cNvPr>
          <p:cNvCxnSpPr>
            <a:cxnSpLocks/>
            <a:stCxn id="82" idx="3"/>
            <a:endCxn id="56" idx="1"/>
          </p:cNvCxnSpPr>
          <p:nvPr/>
        </p:nvCxnSpPr>
        <p:spPr>
          <a:xfrm>
            <a:off x="4452912" y="4320630"/>
            <a:ext cx="25500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E9E63159-68DF-4C4C-9703-10A78477276B}"/>
              </a:ext>
            </a:extLst>
          </p:cNvPr>
          <p:cNvCxnSpPr>
            <a:stCxn id="56" idx="3"/>
            <a:endCxn id="66" idx="1"/>
          </p:cNvCxnSpPr>
          <p:nvPr/>
        </p:nvCxnSpPr>
        <p:spPr>
          <a:xfrm>
            <a:off x="5707098" y="4320631"/>
            <a:ext cx="346964" cy="65225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ED7C783-DE16-4707-9915-6E4817DB6D45}"/>
              </a:ext>
            </a:extLst>
          </p:cNvPr>
          <p:cNvSpPr/>
          <p:nvPr/>
        </p:nvSpPr>
        <p:spPr>
          <a:xfrm>
            <a:off x="3290689" y="4138908"/>
            <a:ext cx="1162223" cy="3634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 페이지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B875DE4-3468-4A0A-94FF-5EB068792C36}"/>
              </a:ext>
            </a:extLst>
          </p:cNvPr>
          <p:cNvCxnSpPr>
            <a:endCxn id="82" idx="1"/>
          </p:cNvCxnSpPr>
          <p:nvPr/>
        </p:nvCxnSpPr>
        <p:spPr>
          <a:xfrm rot="16200000" flipH="1">
            <a:off x="2734193" y="3764133"/>
            <a:ext cx="907207" cy="20578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55D9B61F-FF80-481C-9448-161F409C1F40}"/>
              </a:ext>
            </a:extLst>
          </p:cNvPr>
          <p:cNvSpPr/>
          <p:nvPr/>
        </p:nvSpPr>
        <p:spPr>
          <a:xfrm>
            <a:off x="7798204" y="3239954"/>
            <a:ext cx="777654" cy="3634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문제 토론</a:t>
            </a:r>
          </a:p>
        </p:txBody>
      </p:sp>
    </p:spTree>
    <p:extLst>
      <p:ext uri="{BB962C8B-B14F-4D97-AF65-F5344CB8AC3E}">
        <p14:creationId xmlns:p14="http://schemas.microsoft.com/office/powerpoint/2010/main" val="2559126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892202E-A28D-41D6-AB9E-36741A592884}"/>
              </a:ext>
            </a:extLst>
          </p:cNvPr>
          <p:cNvGraphicFramePr>
            <a:graphicFrameLocks noGrp="1"/>
          </p:cNvGraphicFramePr>
          <p:nvPr/>
        </p:nvGraphicFramePr>
        <p:xfrm>
          <a:off x="5433671" y="1129765"/>
          <a:ext cx="3541568" cy="5121330"/>
        </p:xfrm>
        <a:graphic>
          <a:graphicData uri="http://schemas.openxmlformats.org/drawingml/2006/table">
            <a:tbl>
              <a:tblPr/>
              <a:tblGrid>
                <a:gridCol w="457073">
                  <a:extLst>
                    <a:ext uri="{9D8B030D-6E8A-4147-A177-3AD203B41FA5}">
                      <a16:colId xmlns:a16="http://schemas.microsoft.com/office/drawing/2014/main" val="2131591367"/>
                    </a:ext>
                  </a:extLst>
                </a:gridCol>
                <a:gridCol w="3084495">
                  <a:extLst>
                    <a:ext uri="{9D8B030D-6E8A-4147-A177-3AD203B41FA5}">
                      <a16:colId xmlns:a16="http://schemas.microsoft.com/office/drawing/2014/main" val="1294486547"/>
                    </a:ext>
                  </a:extLst>
                </a:gridCol>
              </a:tblGrid>
              <a:tr h="2575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USER-01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09964"/>
                  </a:ext>
                </a:extLst>
              </a:tr>
              <a:tr h="2575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7710"/>
                  </a:ext>
                </a:extLst>
              </a:tr>
              <a:tr h="2695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서비스는 회원만 이용 가능한 서비스이다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서비스를 이용하기 위해 로그인을 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556043"/>
                  </a:ext>
                </a:extLst>
              </a:tr>
              <a:tr h="10300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∎ 로그인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입력한 아이디와 비밀번호를 암호화하여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전송한다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데이터베이스에서 이와 비교하여 로그인을 처리한다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실패 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alert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띄운다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∎ 회원가입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문구를 회원가입 페이지로 이동한다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404582"/>
                  </a:ext>
                </a:extLst>
              </a:tr>
              <a:tr h="3862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입력한 정보가 데이터베이스에 존재하지 않을 때 폼 하단에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또는 비밀번호가 일치하지 않습니다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경고문구를 출력한다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911311"/>
                  </a:ext>
                </a:extLst>
              </a:tr>
              <a:tr h="3862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906550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B453808-29F2-4822-849E-75A6FE97AB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67" y="1920428"/>
            <a:ext cx="5444538" cy="30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64CEC7-EBAC-4BE5-9DDE-DBD85B54C9C5}"/>
              </a:ext>
            </a:extLst>
          </p:cNvPr>
          <p:cNvGrpSpPr/>
          <p:nvPr/>
        </p:nvGrpSpPr>
        <p:grpSpPr>
          <a:xfrm>
            <a:off x="37711" y="1700745"/>
            <a:ext cx="5525711" cy="3118358"/>
            <a:chOff x="76200" y="984738"/>
            <a:chExt cx="8109438" cy="4561559"/>
          </a:xfrm>
        </p:grpSpPr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2B54745-8559-4E54-9A31-B7EE5E429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984738"/>
              <a:ext cx="8109438" cy="456155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FE791B9-C3B6-4F4B-9985-EFBE5A4A7C0B}"/>
                </a:ext>
              </a:extLst>
            </p:cNvPr>
            <p:cNvSpPr/>
            <p:nvPr/>
          </p:nvSpPr>
          <p:spPr>
            <a:xfrm>
              <a:off x="4712678" y="1652954"/>
              <a:ext cx="694592" cy="562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86848C-807C-43EF-B1D7-572C7ECDAF54}"/>
              </a:ext>
            </a:extLst>
          </p:cNvPr>
          <p:cNvGraphicFramePr>
            <a:graphicFrameLocks noGrp="1"/>
          </p:cNvGraphicFramePr>
          <p:nvPr/>
        </p:nvGraphicFramePr>
        <p:xfrm>
          <a:off x="5562205" y="795486"/>
          <a:ext cx="3459687" cy="5713349"/>
        </p:xfrm>
        <a:graphic>
          <a:graphicData uri="http://schemas.openxmlformats.org/drawingml/2006/table">
            <a:tbl>
              <a:tblPr/>
              <a:tblGrid>
                <a:gridCol w="446505">
                  <a:extLst>
                    <a:ext uri="{9D8B030D-6E8A-4147-A177-3AD203B41FA5}">
                      <a16:colId xmlns:a16="http://schemas.microsoft.com/office/drawing/2014/main" val="2131591367"/>
                    </a:ext>
                  </a:extLst>
                </a:gridCol>
                <a:gridCol w="3013182">
                  <a:extLst>
                    <a:ext uri="{9D8B030D-6E8A-4147-A177-3AD203B41FA5}">
                      <a16:colId xmlns:a16="http://schemas.microsoft.com/office/drawing/2014/main" val="1294486547"/>
                    </a:ext>
                  </a:extLst>
                </a:gridCol>
              </a:tblGrid>
              <a:tr h="1680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USER-02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09964"/>
                  </a:ext>
                </a:extLst>
              </a:tr>
              <a:tr h="1779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7710"/>
                  </a:ext>
                </a:extLst>
              </a:tr>
              <a:tr h="5866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서비스는 회원만 이용 가능한 서비스이다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아직 사이트 이용자가 아니라면 회원가입을 진행한다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556043"/>
                  </a:ext>
                </a:extLst>
              </a:tr>
              <a:tr h="15729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 회원가입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입력한 정보로 데이터베이스에 회원을 등록한다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시 입력한 아이디와 비밀번호는 암호화하여 데이터베이스에 저장한다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필수항목을 입력하지 않았을 경우 해당 항목의 하단에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 입력 항목입니다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경고 문구를 출력한다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클릭하면 시스템은 사용자가 필수항목을 모두 입력 했는지 확인하고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프로세스를 진행한다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404582"/>
                  </a:ext>
                </a:extLst>
              </a:tr>
              <a:tr h="336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911311"/>
                  </a:ext>
                </a:extLst>
              </a:tr>
              <a:tr h="1910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90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584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64EBE73-6C4A-49BF-A24D-1A0EB746C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" y="1478727"/>
            <a:ext cx="5428342" cy="428612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480B56-95A4-4BAB-AFB6-CCA03D1775C1}"/>
              </a:ext>
            </a:extLst>
          </p:cNvPr>
          <p:cNvGraphicFramePr>
            <a:graphicFrameLocks noGrp="1"/>
          </p:cNvGraphicFramePr>
          <p:nvPr/>
        </p:nvGraphicFramePr>
        <p:xfrm>
          <a:off x="5450218" y="1046857"/>
          <a:ext cx="3671906" cy="5258515"/>
        </p:xfrm>
        <a:graphic>
          <a:graphicData uri="http://schemas.openxmlformats.org/drawingml/2006/table">
            <a:tbl>
              <a:tblPr/>
              <a:tblGrid>
                <a:gridCol w="473894">
                  <a:extLst>
                    <a:ext uri="{9D8B030D-6E8A-4147-A177-3AD203B41FA5}">
                      <a16:colId xmlns:a16="http://schemas.microsoft.com/office/drawing/2014/main" val="2131591367"/>
                    </a:ext>
                  </a:extLst>
                </a:gridCol>
                <a:gridCol w="3198012">
                  <a:extLst>
                    <a:ext uri="{9D8B030D-6E8A-4147-A177-3AD203B41FA5}">
                      <a16:colId xmlns:a16="http://schemas.microsoft.com/office/drawing/2014/main" val="1294486547"/>
                    </a:ext>
                  </a:extLst>
                </a:gridCol>
              </a:tblGrid>
              <a:tr h="483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USER-03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09964"/>
                  </a:ext>
                </a:extLst>
              </a:tr>
              <a:tr h="483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마이페이지</a:t>
                      </a: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7710"/>
                  </a:ext>
                </a:extLst>
              </a:tr>
              <a:tr h="5532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회원정보를 확인하고 자신의 정보를 수정 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556043"/>
                  </a:ext>
                </a:extLst>
              </a:tr>
              <a:tr h="26564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처리내용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회원정보 조회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수정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입력 필드 우측의 연필 이미지를 클릭하여 정보를 수정한다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사용자가 수정할 수 있는 개인정보는 자기소개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 이미지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회원탈퇴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회원탈퇴를 누르면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정말 탈퇴하시겠습니까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?’ alert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메시지를 출력하고 확인을 누르면 탈퇴한다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코드조회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사용자는 자신이 풀었던 문제의 코드 내역을 조회 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404582"/>
                  </a:ext>
                </a:extLst>
              </a:tr>
              <a:tr h="3170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911311"/>
                  </a:ext>
                </a:extLst>
              </a:tr>
              <a:tr h="724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요구사항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마이페이지</a:t>
                      </a:r>
                    </a:p>
                  </a:txBody>
                  <a:tcPr marL="59771" marR="59771" marT="16525" marB="16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90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278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DC375F8-B515-49F9-B2CF-BEA8A0705141}"/>
              </a:ext>
            </a:extLst>
          </p:cNvPr>
          <p:cNvGraphicFramePr>
            <a:graphicFrameLocks noGrp="1"/>
          </p:cNvGraphicFramePr>
          <p:nvPr/>
        </p:nvGraphicFramePr>
        <p:xfrm>
          <a:off x="5508104" y="989327"/>
          <a:ext cx="3623312" cy="5161109"/>
        </p:xfrm>
        <a:graphic>
          <a:graphicData uri="http://schemas.openxmlformats.org/drawingml/2006/table">
            <a:tbl>
              <a:tblPr/>
              <a:tblGrid>
                <a:gridCol w="467623">
                  <a:extLst>
                    <a:ext uri="{9D8B030D-6E8A-4147-A177-3AD203B41FA5}">
                      <a16:colId xmlns:a16="http://schemas.microsoft.com/office/drawing/2014/main" val="2131591367"/>
                    </a:ext>
                  </a:extLst>
                </a:gridCol>
                <a:gridCol w="3155689">
                  <a:extLst>
                    <a:ext uri="{9D8B030D-6E8A-4147-A177-3AD203B41FA5}">
                      <a16:colId xmlns:a16="http://schemas.microsoft.com/office/drawing/2014/main" val="1294486547"/>
                    </a:ext>
                  </a:extLst>
                </a:gridCol>
              </a:tblGrid>
              <a:tr h="5273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USER-03-03-01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09964"/>
                  </a:ext>
                </a:extLst>
              </a:tr>
              <a:tr h="5273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 풀이 상세조회</a:t>
                      </a: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7710"/>
                  </a:ext>
                </a:extLst>
              </a:tr>
              <a:tr h="604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해당 문제에 대해 풀이시도를 했던 내역 전체를 조회한다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556043"/>
                  </a:ext>
                </a:extLst>
              </a:tr>
              <a:tr h="23652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 출력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선택한 문제의 시도 내역 전부를 출력한다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 코드조회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테이블의 행을 선택하면 오른쪽 코드 에디터에 해당 기록의 코드를 출력한다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 코드 공개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 사용자에게도 보이게 표시할 지 말지를 선택한다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선택한 내용은 바로 테이블에 반영해 화면을 갱신한다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 코드 공유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자신이 푼 코드를 외부 사이트에 공유한다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404582"/>
                  </a:ext>
                </a:extLst>
              </a:tr>
              <a:tr h="3460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911311"/>
                  </a:ext>
                </a:extLst>
              </a:tr>
              <a:tr h="7910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 풀이 상세조회</a:t>
                      </a:r>
                    </a:p>
                  </a:txBody>
                  <a:tcPr marL="50425" marR="50425" marT="13941" marB="13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906550"/>
                  </a:ext>
                </a:extLst>
              </a:tr>
            </a:tbl>
          </a:graphicData>
        </a:graphic>
      </p:graphicFrame>
      <p:pic>
        <p:nvPicPr>
          <p:cNvPr id="3" name="그림 2" descr="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F81BC328-563A-4503-9109-51976BD2C0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2974"/>
            <a:ext cx="5508104" cy="30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02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A9E1AD-F414-4534-8136-6ACDC3BB06DB}"/>
              </a:ext>
            </a:extLst>
          </p:cNvPr>
          <p:cNvGraphicFramePr>
            <a:graphicFrameLocks noGrp="1"/>
          </p:cNvGraphicFramePr>
          <p:nvPr/>
        </p:nvGraphicFramePr>
        <p:xfrm>
          <a:off x="5875984" y="1246037"/>
          <a:ext cx="3255432" cy="5167202"/>
        </p:xfrm>
        <a:graphic>
          <a:graphicData uri="http://schemas.openxmlformats.org/drawingml/2006/table">
            <a:tbl>
              <a:tblPr/>
              <a:tblGrid>
                <a:gridCol w="420145">
                  <a:extLst>
                    <a:ext uri="{9D8B030D-6E8A-4147-A177-3AD203B41FA5}">
                      <a16:colId xmlns:a16="http://schemas.microsoft.com/office/drawing/2014/main" val="2131591367"/>
                    </a:ext>
                  </a:extLst>
                </a:gridCol>
                <a:gridCol w="2835287">
                  <a:extLst>
                    <a:ext uri="{9D8B030D-6E8A-4147-A177-3AD203B41FA5}">
                      <a16:colId xmlns:a16="http://schemas.microsoft.com/office/drawing/2014/main" val="1294486547"/>
                    </a:ext>
                  </a:extLst>
                </a:gridCol>
              </a:tblGrid>
              <a:tr h="536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999" marR="47999" marT="13270" marB="132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  <a:ea typeface="+mj-ea"/>
                        </a:rPr>
                        <a:t>PRO-01</a:t>
                      </a:r>
                      <a:endParaRPr lang="ko-KR" altLang="en-US" sz="1000" dirty="0">
                        <a:latin typeface="+mn-lt"/>
                        <a:ea typeface="+mj-ea"/>
                      </a:endParaRPr>
                    </a:p>
                  </a:txBody>
                  <a:tcPr marL="47999" marR="47999" marT="13270" marB="132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09964"/>
                  </a:ext>
                </a:extLst>
              </a:tr>
              <a:tr h="536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999" marR="47999" marT="13270" marB="132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문제 조회</a:t>
                      </a:r>
                    </a:p>
                  </a:txBody>
                  <a:tcPr marL="47999" marR="47999" marT="13270" marB="132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7710"/>
                  </a:ext>
                </a:extLst>
              </a:tr>
              <a:tr h="6143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999" marR="47999" marT="13270" marB="132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사용자가 문제 난이도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(LEVEL)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와 알고리즘 분류를 선택해 조건에 맞는 문제를 조회한다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.</a:t>
                      </a:r>
                    </a:p>
                  </a:txBody>
                  <a:tcPr marL="47999" marR="47999" marT="13270" marB="132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556043"/>
                  </a:ext>
                </a:extLst>
              </a:tr>
              <a:tr h="2187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처리내용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999" marR="47999" marT="13270" marB="132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∎ 문제 출력 및 필터링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필터 적용을 하지 않으면 모든 문제를 보여주고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사용자가 문제 난이도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(LEVEL)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와 알고리즘 분류를 선택하면 조건에 맞는 문제를 조회한다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맞은 문제는 성공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틀린 문제는 실패 표시를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∎ 검색 기능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제목과 문제 번호로 검색한다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∎ 페이지 전환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화면 전환 없이 비동기 처리하여 하나의 페이지 내에서 페이지 전환을 구현한다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.</a:t>
                      </a:r>
                    </a:p>
                  </a:txBody>
                  <a:tcPr marL="47999" marR="47999" marT="13270" marB="132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404582"/>
                  </a:ext>
                </a:extLst>
              </a:tr>
              <a:tr h="80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요구사항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999" marR="47999" marT="13270" marB="132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문제 조회</a:t>
                      </a:r>
                    </a:p>
                  </a:txBody>
                  <a:tcPr marL="47999" marR="47999" marT="13270" marB="132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90655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20C77E0-6ADF-4620-AB17-4A65325DF1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" y="2071900"/>
            <a:ext cx="5783552" cy="330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88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85E5CD-9186-4E3D-9C22-79D031FFDEFE}"/>
              </a:ext>
            </a:extLst>
          </p:cNvPr>
          <p:cNvGraphicFramePr>
            <a:graphicFrameLocks noGrp="1"/>
          </p:cNvGraphicFramePr>
          <p:nvPr/>
        </p:nvGraphicFramePr>
        <p:xfrm>
          <a:off x="5875074" y="803971"/>
          <a:ext cx="3191710" cy="5828170"/>
        </p:xfrm>
        <a:graphic>
          <a:graphicData uri="http://schemas.openxmlformats.org/drawingml/2006/table">
            <a:tbl>
              <a:tblPr/>
              <a:tblGrid>
                <a:gridCol w="411920">
                  <a:extLst>
                    <a:ext uri="{9D8B030D-6E8A-4147-A177-3AD203B41FA5}">
                      <a16:colId xmlns:a16="http://schemas.microsoft.com/office/drawing/2014/main" val="2131591367"/>
                    </a:ext>
                  </a:extLst>
                </a:gridCol>
                <a:gridCol w="2779790">
                  <a:extLst>
                    <a:ext uri="{9D8B030D-6E8A-4147-A177-3AD203B41FA5}">
                      <a16:colId xmlns:a16="http://schemas.microsoft.com/office/drawing/2014/main" val="1294486547"/>
                    </a:ext>
                  </a:extLst>
                </a:gridCol>
              </a:tblGrid>
              <a:tr h="435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499" marR="51499" marT="14238" marB="14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PRO-03</a:t>
                      </a:r>
                    </a:p>
                  </a:txBody>
                  <a:tcPr marL="51499" marR="51499" marT="14238" marB="14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09964"/>
                  </a:ext>
                </a:extLst>
              </a:tr>
              <a:tr h="435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499" marR="51499" marT="14238" marB="14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문제 등록</a:t>
                      </a:r>
                    </a:p>
                  </a:txBody>
                  <a:tcPr marL="51499" marR="51499" marT="14238" marB="14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7710"/>
                  </a:ext>
                </a:extLst>
              </a:tr>
              <a:tr h="438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499" marR="51499" marT="14238" marB="14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새로운 문제를 등록한다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51499" marR="51499" marT="14238" marB="14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556043"/>
                  </a:ext>
                </a:extLst>
              </a:tr>
              <a:tr h="3272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499" marR="51499" marT="14238" marB="14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문제 등록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데이터베이스에 새로운 내용을 등록한다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문제번호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제목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분류와 레벨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출력을 작성한다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등록 버튼을 클릭하면 작성하지 않은 항목이 있는지 검사한다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모든 항목이 필수 항목이기 때문에 하나라도 작성이 안되었다면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필수 입력 항목입니다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경고 메시지를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테스트케이스 등록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해당 문제에 대한 테스트 케이스를 등록한다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추가 버튼을 눌러 테스트케이스를 더 추가로 등록할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입력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출력 두 항목 모두 필수 항목이기 때문에 하나라도 작성이 안되었다면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필수 입력 항목입니다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경고 메시지를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51499" marR="51499" marT="14238" marB="14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404582"/>
                  </a:ext>
                </a:extLst>
              </a:tr>
              <a:tr h="6532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499" marR="51499" marT="14238" marB="14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문제 조회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499" marR="51499" marT="14238" marB="14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906550"/>
                  </a:ext>
                </a:extLst>
              </a:tr>
            </a:tbl>
          </a:graphicData>
        </a:graphic>
      </p:graphicFrame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A853865-BA0D-41BA-BBE7-86700F23C8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"/>
          <a:stretch/>
        </p:blipFill>
        <p:spPr>
          <a:xfrm>
            <a:off x="226028" y="1132408"/>
            <a:ext cx="5498100" cy="265720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E11E70A-FC85-4C8F-A952-934F9385AC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"/>
          <a:stretch/>
        </p:blipFill>
        <p:spPr>
          <a:xfrm>
            <a:off x="226028" y="3789616"/>
            <a:ext cx="5498100" cy="26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96" y="1817587"/>
            <a:ext cx="3979396" cy="39150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9832" y="121638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국내 컴파일 제공 웹 서비스 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896" y="1817587"/>
            <a:ext cx="3978560" cy="3927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67744" y="5969179"/>
            <a:ext cx="460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위의 국내 웹사이트는 무료로 웹</a:t>
            </a:r>
            <a:r>
              <a:rPr lang="en-US" altLang="ko-KR" sz="1400" dirty="0"/>
              <a:t>IDE</a:t>
            </a:r>
            <a:r>
              <a:rPr lang="ko-KR" altLang="en-US" sz="1400" dirty="0"/>
              <a:t> 서비스를 제공한다</a:t>
            </a:r>
            <a:r>
              <a:rPr lang="en-US" altLang="ko-KR" sz="14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301934" y="1728408"/>
            <a:ext cx="8540132" cy="47293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88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ED7B71C-8CAE-4046-A318-544AD8412126}"/>
              </a:ext>
            </a:extLst>
          </p:cNvPr>
          <p:cNvGraphicFramePr>
            <a:graphicFrameLocks noGrp="1"/>
          </p:cNvGraphicFramePr>
          <p:nvPr/>
        </p:nvGraphicFramePr>
        <p:xfrm>
          <a:off x="6017792" y="841011"/>
          <a:ext cx="2973460" cy="5652558"/>
        </p:xfrm>
        <a:graphic>
          <a:graphicData uri="http://schemas.openxmlformats.org/drawingml/2006/table">
            <a:tbl>
              <a:tblPr/>
              <a:tblGrid>
                <a:gridCol w="383753">
                  <a:extLst>
                    <a:ext uri="{9D8B030D-6E8A-4147-A177-3AD203B41FA5}">
                      <a16:colId xmlns:a16="http://schemas.microsoft.com/office/drawing/2014/main" val="2131591367"/>
                    </a:ext>
                  </a:extLst>
                </a:gridCol>
                <a:gridCol w="2589707">
                  <a:extLst>
                    <a:ext uri="{9D8B030D-6E8A-4147-A177-3AD203B41FA5}">
                      <a16:colId xmlns:a16="http://schemas.microsoft.com/office/drawing/2014/main" val="1294486547"/>
                    </a:ext>
                  </a:extLst>
                </a:gridCol>
              </a:tblGrid>
              <a:tr h="2768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78" marR="46478" marT="12850" marB="128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PRO-02</a:t>
                      </a:r>
                      <a:endParaRPr lang="ko-KR" altLang="en-US" sz="800" dirty="0"/>
                    </a:p>
                  </a:txBody>
                  <a:tcPr marL="46478" marR="46478" marT="12850" marB="128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09964"/>
                  </a:ext>
                </a:extLst>
              </a:tr>
              <a:tr h="2768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78" marR="46478" marT="12850" marB="128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</a:rPr>
                        <a:t>문제 풀기</a:t>
                      </a:r>
                    </a:p>
                  </a:txBody>
                  <a:tcPr marL="46478" marR="46478" marT="12850" marB="128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7710"/>
                  </a:ext>
                </a:extLst>
              </a:tr>
              <a:tr h="4156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78" marR="46478" marT="12850" marB="128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문제를 선택하면 보이는 페이지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</a:rPr>
                        <a:t>웹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</a:rPr>
                        <a:t>IDE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</a:rPr>
                        <a:t>에 코드를 작성해 실행시키고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</a:rPr>
                        <a:t>제출 버튼을 눌러 자신의 코드가 정답인지 아닌지 확인 할 수 있다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46478" marR="46478" marT="12850" marB="128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556043"/>
                  </a:ext>
                </a:extLst>
              </a:tr>
              <a:tr h="27746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78" marR="46478" marT="12850" marB="128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문제 정보 출력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데이터베이스에 저장된 문제 설명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입력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출력 예시를 출력한다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코드 작성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웹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IDE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문제의 답안 코드를 작성 할 수 있다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기존에 풀고있던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또는 풀었던 문제는 데이터베이스에 저장된 코드를 불러옴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언어선택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상단 드롭다운 리스트로 프로그래밍 언어를 선택한다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선택한 언어에 따라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IDE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내용도 변경한다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실행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제출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‘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실행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’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을 눌러 코드를 실행하고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실행결과 창에 실행결과를 출력한다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‘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제출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’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을 눌러 코드를 제출하면 서버에서 모든 테스트케이스를 통과하는지 확인하고 결과를 반환한다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반환 한 값에 따라 성공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실패 여부를 상단에 반영한다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토론하기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해당 문제에 대해 토론을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할수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있는 채팅창으로 이동한다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46478" marR="46478" marT="12850" marB="128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404582"/>
                  </a:ext>
                </a:extLst>
              </a:tr>
              <a:tr h="4156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78" marR="46478" marT="12850" marB="128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문제 풀기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78" marR="46478" marT="12850" marB="128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906550"/>
                  </a:ext>
                </a:extLst>
              </a:tr>
            </a:tbl>
          </a:graphicData>
        </a:graphic>
      </p:graphicFrame>
      <p:pic>
        <p:nvPicPr>
          <p:cNvPr id="3" name="그림 2" descr="스크린샷, 모니터, 화면, 전화이(가) 표시된 사진&#10;&#10;자동 생성된 설명">
            <a:extLst>
              <a:ext uri="{FF2B5EF4-FFF2-40B4-BE49-F238E27FC236}">
                <a16:creationId xmlns:a16="http://schemas.microsoft.com/office/drawing/2014/main" id="{0F8B1DD1-2C52-43D9-8F6C-F07A11CAE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31233"/>
            <a:ext cx="5865042" cy="32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0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DB77086-4969-4792-A6D8-79FCAAD6F092}"/>
              </a:ext>
            </a:extLst>
          </p:cNvPr>
          <p:cNvGraphicFramePr>
            <a:graphicFrameLocks noGrp="1"/>
          </p:cNvGraphicFramePr>
          <p:nvPr/>
        </p:nvGraphicFramePr>
        <p:xfrm>
          <a:off x="6114478" y="1340768"/>
          <a:ext cx="2921396" cy="4328076"/>
        </p:xfrm>
        <a:graphic>
          <a:graphicData uri="http://schemas.openxmlformats.org/drawingml/2006/table">
            <a:tbl>
              <a:tblPr/>
              <a:tblGrid>
                <a:gridCol w="377034">
                  <a:extLst>
                    <a:ext uri="{9D8B030D-6E8A-4147-A177-3AD203B41FA5}">
                      <a16:colId xmlns:a16="http://schemas.microsoft.com/office/drawing/2014/main" val="2131591367"/>
                    </a:ext>
                  </a:extLst>
                </a:gridCol>
                <a:gridCol w="2544362">
                  <a:extLst>
                    <a:ext uri="{9D8B030D-6E8A-4147-A177-3AD203B41FA5}">
                      <a16:colId xmlns:a16="http://schemas.microsoft.com/office/drawing/2014/main" val="1294486547"/>
                    </a:ext>
                  </a:extLst>
                </a:gridCol>
              </a:tblGrid>
              <a:tr h="5337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PRO-02-05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09964"/>
                  </a:ext>
                </a:extLst>
              </a:tr>
              <a:tr h="5337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문제 토론</a:t>
                      </a: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7710"/>
                  </a:ext>
                </a:extLst>
              </a:tr>
              <a:tr h="5388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다른 사용자들과 해당 문제에 대하여 자유롭게 얘기를 나눈다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556043"/>
                  </a:ext>
                </a:extLst>
              </a:tr>
              <a:tr h="16101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처리내용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채팅 조회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다른 사용자가 이전에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채팅한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내역을 보여준다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채팅 전송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자신의 생각을 작성하고 전송버튼을 눌러 채팅에 참여한다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404582"/>
                  </a:ext>
                </a:extLst>
              </a:tr>
              <a:tr h="3087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911311"/>
                  </a:ext>
                </a:extLst>
              </a:tr>
              <a:tr h="8028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요구사항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문제 토론</a:t>
                      </a:r>
                    </a:p>
                  </a:txBody>
                  <a:tcPr marL="52746" marR="52746" marT="14583" marB="145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906550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AF92EC2-95BD-4182-98CA-495E7C91E4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04084"/>
            <a:ext cx="6006974" cy="33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1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004BE6B-6CC9-463F-898D-477C627AC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7510"/>
              </p:ext>
            </p:extLst>
          </p:nvPr>
        </p:nvGraphicFramePr>
        <p:xfrm>
          <a:off x="6019800" y="1107007"/>
          <a:ext cx="2976146" cy="5277509"/>
        </p:xfrm>
        <a:graphic>
          <a:graphicData uri="http://schemas.openxmlformats.org/drawingml/2006/table">
            <a:tbl>
              <a:tblPr/>
              <a:tblGrid>
                <a:gridCol w="384099">
                  <a:extLst>
                    <a:ext uri="{9D8B030D-6E8A-4147-A177-3AD203B41FA5}">
                      <a16:colId xmlns:a16="http://schemas.microsoft.com/office/drawing/2014/main" val="2131591367"/>
                    </a:ext>
                  </a:extLst>
                </a:gridCol>
                <a:gridCol w="2592047">
                  <a:extLst>
                    <a:ext uri="{9D8B030D-6E8A-4147-A177-3AD203B41FA5}">
                      <a16:colId xmlns:a16="http://schemas.microsoft.com/office/drawing/2014/main" val="1294486547"/>
                    </a:ext>
                  </a:extLst>
                </a:gridCol>
              </a:tblGrid>
              <a:tr h="490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BOA-02</a:t>
                      </a:r>
                      <a:r>
                        <a:rPr lang="en-US" altLang="ko-KR" sz="1000" dirty="0">
                          <a:latin typeface="+mn-lt"/>
                        </a:rPr>
                        <a:t>, BOA-06</a:t>
                      </a: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09964"/>
                  </a:ext>
                </a:extLst>
              </a:tr>
              <a:tr h="490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게시판</a:t>
                      </a: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7710"/>
                  </a:ext>
                </a:extLst>
              </a:tr>
              <a:tr h="561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다른 사용자들이 작성한 글들을 조회한다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556043"/>
                  </a:ext>
                </a:extLst>
              </a:tr>
              <a:tr h="23131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처리내용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게시글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읽어오기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데이터베이스에 저장된 내용을 불러와 화면에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검색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 제목과 작성자로 게시글을 검색한다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세션 처리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비회원은 게시글 조회가 불가능하게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글쓰기 메뉴가 보이지 않도록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링크 연결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제목을 클릭하면 해당 게시글로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글쓰기는 글쓰기 페이지로 이동한다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404582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911311"/>
                  </a:ext>
                </a:extLst>
              </a:tr>
              <a:tr h="735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요구사항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게시판 조회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9513" marR="49513" marT="13688" marB="1368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906550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193359-D3A7-4DAC-B2E5-97A5164D32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5628"/>
            <a:ext cx="6019801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7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549F0986-FB01-44A7-BFF7-FD3369FE70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908"/>
            <a:ext cx="6072161" cy="478182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939537-29B0-4EFE-B35E-5AAAFB2C71ED}"/>
              </a:ext>
            </a:extLst>
          </p:cNvPr>
          <p:cNvGraphicFramePr>
            <a:graphicFrameLocks noGrp="1"/>
          </p:cNvGraphicFramePr>
          <p:nvPr/>
        </p:nvGraphicFramePr>
        <p:xfrm>
          <a:off x="6059577" y="871772"/>
          <a:ext cx="3071839" cy="5849703"/>
        </p:xfrm>
        <a:graphic>
          <a:graphicData uri="http://schemas.openxmlformats.org/drawingml/2006/table">
            <a:tbl>
              <a:tblPr/>
              <a:tblGrid>
                <a:gridCol w="396450">
                  <a:extLst>
                    <a:ext uri="{9D8B030D-6E8A-4147-A177-3AD203B41FA5}">
                      <a16:colId xmlns:a16="http://schemas.microsoft.com/office/drawing/2014/main" val="2131591367"/>
                    </a:ext>
                  </a:extLst>
                </a:gridCol>
                <a:gridCol w="2675389">
                  <a:extLst>
                    <a:ext uri="{9D8B030D-6E8A-4147-A177-3AD203B41FA5}">
                      <a16:colId xmlns:a16="http://schemas.microsoft.com/office/drawing/2014/main" val="1294486547"/>
                    </a:ext>
                  </a:extLst>
                </a:gridCol>
              </a:tblGrid>
              <a:tr h="506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BRD-04</a:t>
                      </a: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09964"/>
                  </a:ext>
                </a:extLst>
              </a:tr>
              <a:tr h="506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게시글 조회</a:t>
                      </a: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7710"/>
                  </a:ext>
                </a:extLst>
              </a:tr>
              <a:tr h="5800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사용자가 작성한 글을 보여준다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556043"/>
                  </a:ext>
                </a:extLst>
              </a:tr>
              <a:tr h="24777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게시글 내용 출력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데이터베이스에 저장된 내용을 불러와 화면에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링크 연결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글쓰기는 글쓰기페이지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목록은 게시판으로 이동한다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댓글 조회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해당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게시글에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작성 된 댓글을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댓글 작성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해당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게시글에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댓글을 작성한다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세션 처리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본인이 작성한 댓글과 게시글 에만 수정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삭제가 표시되도록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404582"/>
                  </a:ext>
                </a:extLst>
              </a:tr>
              <a:tr h="3323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911311"/>
                  </a:ext>
                </a:extLst>
              </a:tr>
              <a:tr h="759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요구사항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게시글 조회</a:t>
                      </a: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90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497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939537-29B0-4EFE-B35E-5AAAFB2C7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534188"/>
              </p:ext>
            </p:extLst>
          </p:nvPr>
        </p:nvGraphicFramePr>
        <p:xfrm>
          <a:off x="6059577" y="871772"/>
          <a:ext cx="3071839" cy="5162562"/>
        </p:xfrm>
        <a:graphic>
          <a:graphicData uri="http://schemas.openxmlformats.org/drawingml/2006/table">
            <a:tbl>
              <a:tblPr/>
              <a:tblGrid>
                <a:gridCol w="396450">
                  <a:extLst>
                    <a:ext uri="{9D8B030D-6E8A-4147-A177-3AD203B41FA5}">
                      <a16:colId xmlns:a16="http://schemas.microsoft.com/office/drawing/2014/main" val="2131591367"/>
                    </a:ext>
                  </a:extLst>
                </a:gridCol>
                <a:gridCol w="2675389">
                  <a:extLst>
                    <a:ext uri="{9D8B030D-6E8A-4147-A177-3AD203B41FA5}">
                      <a16:colId xmlns:a16="http://schemas.microsoft.com/office/drawing/2014/main" val="1294486547"/>
                    </a:ext>
                  </a:extLst>
                </a:gridCol>
              </a:tblGrid>
              <a:tr h="506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BOA-01</a:t>
                      </a: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09964"/>
                  </a:ext>
                </a:extLst>
              </a:tr>
              <a:tr h="506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게시글 등록</a:t>
                      </a: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7710"/>
                  </a:ext>
                </a:extLst>
              </a:tr>
              <a:tr h="5800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기능설명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사용자가 게시판에 글을 작성한다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556043"/>
                  </a:ext>
                </a:extLst>
              </a:tr>
              <a:tr h="24777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소스코드 추가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게시글에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소스코드를 추가 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입력검증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필수 항목인 제목과 내용이 공란일 경우 경고메시지를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∎ 게시글 등록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데이터베이스에 새로운 게시글을 등록한다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404582"/>
                  </a:ext>
                </a:extLst>
              </a:tr>
              <a:tr h="3323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911311"/>
                  </a:ext>
                </a:extLst>
              </a:tr>
              <a:tr h="759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요구사항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게시글 등록</a:t>
                      </a:r>
                    </a:p>
                  </a:txBody>
                  <a:tcPr marL="51104" marR="51104" marT="14129" marB="141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906550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366408E-CA50-47E0-9BBC-BB43C9AB51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159"/>
            <a:ext cx="6059577" cy="54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88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D54DBD-EB07-4169-B920-2F544B553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05" y="1591212"/>
            <a:ext cx="8377331" cy="4778945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2EBE15B-E156-4F20-BED9-DB44D76D3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651928"/>
              </p:ext>
            </p:extLst>
          </p:nvPr>
        </p:nvGraphicFramePr>
        <p:xfrm>
          <a:off x="3299549" y="890806"/>
          <a:ext cx="2182178" cy="10439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4968">
                  <a:extLst>
                    <a:ext uri="{9D8B030D-6E8A-4147-A177-3AD203B41FA5}">
                      <a16:colId xmlns:a16="http://schemas.microsoft.com/office/drawing/2014/main" val="2348465075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1980280916"/>
                    </a:ext>
                  </a:extLst>
                </a:gridCol>
                <a:gridCol w="919480">
                  <a:extLst>
                    <a:ext uri="{9D8B030D-6E8A-4147-A177-3AD203B41FA5}">
                      <a16:colId xmlns:a16="http://schemas.microsoft.com/office/drawing/2014/main" val="356958165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chat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023664"/>
                  </a:ext>
                </a:extLst>
              </a:tr>
              <a:tr h="7435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PK</a:t>
                      </a:r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r>
                        <a:rPr lang="en-US" altLang="ko-KR" sz="1000" dirty="0"/>
                        <a:t>FK</a:t>
                      </a:r>
                    </a:p>
                    <a:p>
                      <a:pPr latinLnBrk="1"/>
                      <a:r>
                        <a:rPr lang="en-US" altLang="ko-KR" sz="1000" dirty="0"/>
                        <a:t>FK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chat_id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 err="1"/>
                        <a:t>chat_content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 err="1"/>
                        <a:t>chat_date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 err="1"/>
                        <a:t>user_id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 err="1"/>
                        <a:t>problem_id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int</a:t>
                      </a:r>
                    </a:p>
                    <a:p>
                      <a:pPr latinLnBrk="1"/>
                      <a:r>
                        <a:rPr lang="en-US" altLang="ko-KR" sz="900" dirty="0"/>
                        <a:t>varchar(2000)</a:t>
                      </a:r>
                    </a:p>
                    <a:p>
                      <a:pPr latinLnBrk="1"/>
                      <a:r>
                        <a:rPr lang="en-US" altLang="ko-KR" sz="900" dirty="0" err="1"/>
                        <a:t>datatime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varchar(30)</a:t>
                      </a:r>
                    </a:p>
                    <a:p>
                      <a:pPr latinLnBrk="1"/>
                      <a:r>
                        <a:rPr lang="en-US" altLang="ko-KR" sz="900" dirty="0"/>
                        <a:t>int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670082"/>
                  </a:ext>
                </a:extLst>
              </a:tr>
            </a:tbl>
          </a:graphicData>
        </a:graphic>
      </p:graphicFrame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4F9D14F2-0D1E-4DE5-B6DF-3E14C4EDFBB9}"/>
              </a:ext>
            </a:extLst>
          </p:cNvPr>
          <p:cNvSpPr/>
          <p:nvPr/>
        </p:nvSpPr>
        <p:spPr>
          <a:xfrm rot="18041661">
            <a:off x="4607258" y="1883733"/>
            <a:ext cx="216024" cy="187751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F57DD-7A57-4C13-8EE7-86A16780F240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742838" y="1931169"/>
            <a:ext cx="0" cy="187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DFD35C69-51FC-413C-9D01-682FFE8EA8DA}"/>
              </a:ext>
            </a:extLst>
          </p:cNvPr>
          <p:cNvSpPr/>
          <p:nvPr/>
        </p:nvSpPr>
        <p:spPr>
          <a:xfrm rot="18041661">
            <a:off x="3730677" y="1883733"/>
            <a:ext cx="216024" cy="187751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237403-E654-4CD1-B5A4-298AE49C455D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3866257" y="1931169"/>
            <a:ext cx="0" cy="187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297A33C-9FA4-4B72-AFA2-21350A247089}"/>
              </a:ext>
            </a:extLst>
          </p:cNvPr>
          <p:cNvSpPr/>
          <p:nvPr/>
        </p:nvSpPr>
        <p:spPr>
          <a:xfrm>
            <a:off x="3783559" y="2113816"/>
            <a:ext cx="163424" cy="1584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26F39C9-01D4-4E69-97BA-BD5E448C5950}"/>
              </a:ext>
            </a:extLst>
          </p:cNvPr>
          <p:cNvSpPr/>
          <p:nvPr/>
        </p:nvSpPr>
        <p:spPr>
          <a:xfrm>
            <a:off x="4661126" y="2101111"/>
            <a:ext cx="163424" cy="1584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F7C5628-4174-46D5-86B8-7B470675D563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4742838" y="2259574"/>
            <a:ext cx="0" cy="1025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2C6D8D60-1A12-4827-85CD-84B62090CB49}"/>
              </a:ext>
            </a:extLst>
          </p:cNvPr>
          <p:cNvCxnSpPr/>
          <p:nvPr/>
        </p:nvCxnSpPr>
        <p:spPr>
          <a:xfrm rot="5400000">
            <a:off x="2808857" y="2587623"/>
            <a:ext cx="1372745" cy="742057"/>
          </a:xfrm>
          <a:prstGeom prst="bentConnector3">
            <a:avLst>
              <a:gd name="adj1" fmla="val 9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B6A4E23-CE73-4089-B4C3-6A6FA348242B}"/>
              </a:ext>
            </a:extLst>
          </p:cNvPr>
          <p:cNvGrpSpPr/>
          <p:nvPr/>
        </p:nvGrpSpPr>
        <p:grpSpPr>
          <a:xfrm>
            <a:off x="4661126" y="3167257"/>
            <a:ext cx="163424" cy="45719"/>
            <a:chOff x="3203848" y="2780928"/>
            <a:chExt cx="95701" cy="91765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A5E90D33-5BF0-42D8-9B8F-5252F71A9D80}"/>
                </a:ext>
              </a:extLst>
            </p:cNvPr>
            <p:cNvCxnSpPr>
              <a:cxnSpLocks/>
            </p:cNvCxnSpPr>
            <p:nvPr/>
          </p:nvCxnSpPr>
          <p:spPr>
            <a:xfrm>
              <a:off x="3203848" y="2872693"/>
              <a:ext cx="95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ACD4FAB-B87C-4B15-9B8E-E7AB4762389C}"/>
                </a:ext>
              </a:extLst>
            </p:cNvPr>
            <p:cNvCxnSpPr>
              <a:cxnSpLocks/>
            </p:cNvCxnSpPr>
            <p:nvPr/>
          </p:nvCxnSpPr>
          <p:spPr>
            <a:xfrm>
              <a:off x="3203848" y="2780928"/>
              <a:ext cx="95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B27F50C-1D8C-4D20-AC60-4ECAF7B6539C}"/>
              </a:ext>
            </a:extLst>
          </p:cNvPr>
          <p:cNvGrpSpPr/>
          <p:nvPr/>
        </p:nvGrpSpPr>
        <p:grpSpPr>
          <a:xfrm rot="5400000">
            <a:off x="3144996" y="3612460"/>
            <a:ext cx="163424" cy="45719"/>
            <a:chOff x="3203848" y="2780928"/>
            <a:chExt cx="95701" cy="91765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C8EE3E2-CD8B-49B9-88CA-AF6D079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3203848" y="2872693"/>
              <a:ext cx="95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6D7E18C-415F-4C82-B92D-F3F60E5E07E6}"/>
                </a:ext>
              </a:extLst>
            </p:cNvPr>
            <p:cNvCxnSpPr>
              <a:cxnSpLocks/>
            </p:cNvCxnSpPr>
            <p:nvPr/>
          </p:nvCxnSpPr>
          <p:spPr>
            <a:xfrm>
              <a:off x="3203848" y="2780928"/>
              <a:ext cx="95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▶ 프로그램 설계서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34389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MAIN_FLOW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웹</a:t>
                      </a:r>
                      <a:r>
                        <a:rPr lang="en-US" altLang="ko-KR" sz="1000" dirty="0"/>
                        <a:t>IDE</a:t>
                      </a:r>
                      <a:r>
                        <a:rPr lang="ko-KR" altLang="en-US" sz="1000" dirty="0"/>
                        <a:t>코딩사이트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2020.08.08.</a:t>
                      </a:r>
                      <a:r>
                        <a:rPr lang="ko-KR" altLang="en-US" sz="1000" dirty="0"/>
                        <a:t>토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웹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기술을 활용하여 웹사이트 내에서 알고리즘 문제를 풀고 사용자의 코드를 서버에서 컴파일 하여 그 결과를 사용자에게 제공하는 프로그램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오승재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실무 산출물 형식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129597C9-8C61-4B02-B405-0FABA6F2B26A}"/>
              </a:ext>
            </a:extLst>
          </p:cNvPr>
          <p:cNvGraphicFramePr>
            <a:graphicFrameLocks noGrp="1"/>
          </p:cNvGraphicFramePr>
          <p:nvPr/>
        </p:nvGraphicFramePr>
        <p:xfrm>
          <a:off x="28881" y="2255478"/>
          <a:ext cx="9113906" cy="43275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13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2148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Text Box 62">
            <a:extLst>
              <a:ext uri="{FF2B5EF4-FFF2-40B4-BE49-F238E27FC236}">
                <a16:creationId xmlns:a16="http://schemas.microsoft.com/office/drawing/2014/main" id="{EBC1E93C-2635-4F20-B6AE-A44D9CB9D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407" y="2615519"/>
            <a:ext cx="2492612" cy="25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웹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IDE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코딩사이트 메인 페이지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56" name="AutoShape 85">
            <a:extLst>
              <a:ext uri="{FF2B5EF4-FFF2-40B4-BE49-F238E27FC236}">
                <a16:creationId xmlns:a16="http://schemas.microsoft.com/office/drawing/2014/main" id="{4A4B2000-20FF-4668-916C-237C726E1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2" y="2935449"/>
            <a:ext cx="9085024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B7E4EDDC-4936-401D-B7A9-174265E11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42" y="3079348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웹사이트 접속</a:t>
            </a:r>
          </a:p>
        </p:txBody>
      </p:sp>
      <p:sp>
        <p:nvSpPr>
          <p:cNvPr id="58" name="AutoShape 46">
            <a:extLst>
              <a:ext uri="{FF2B5EF4-FFF2-40B4-BE49-F238E27FC236}">
                <a16:creationId xmlns:a16="http://schemas.microsoft.com/office/drawing/2014/main" id="{1D5454C7-A701-4442-81C2-B3869E959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85" y="5217320"/>
            <a:ext cx="769937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USER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59" name="순서도: 판단 58">
            <a:extLst>
              <a:ext uri="{FF2B5EF4-FFF2-40B4-BE49-F238E27FC236}">
                <a16:creationId xmlns:a16="http://schemas.microsoft.com/office/drawing/2014/main" id="{549C5E7D-A562-49F3-ACC6-ED561EC916B1}"/>
              </a:ext>
            </a:extLst>
          </p:cNvPr>
          <p:cNvSpPr/>
          <p:nvPr/>
        </p:nvSpPr>
        <p:spPr>
          <a:xfrm>
            <a:off x="101929" y="3757211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회원인가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?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5A00460-2FD9-4564-8BE4-2861F726390C}"/>
              </a:ext>
            </a:extLst>
          </p:cNvPr>
          <p:cNvCxnSpPr/>
          <p:nvPr/>
        </p:nvCxnSpPr>
        <p:spPr>
          <a:xfrm rot="5400000">
            <a:off x="632154" y="3576236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8A5E002-63C9-4ADA-85DF-531E51812404}"/>
              </a:ext>
            </a:extLst>
          </p:cNvPr>
          <p:cNvCxnSpPr>
            <a:cxnSpLocks/>
            <a:endCxn id="133" idx="0"/>
          </p:cNvCxnSpPr>
          <p:nvPr/>
        </p:nvCxnSpPr>
        <p:spPr>
          <a:xfrm flipH="1">
            <a:off x="818863" y="4117573"/>
            <a:ext cx="3794" cy="553066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2" name="꺾인 연결선 88">
            <a:extLst>
              <a:ext uri="{FF2B5EF4-FFF2-40B4-BE49-F238E27FC236}">
                <a16:creationId xmlns:a16="http://schemas.microsoft.com/office/drawing/2014/main" id="{BA1409FA-D71A-419C-875C-FFB2F304D532}"/>
              </a:ext>
            </a:extLst>
          </p:cNvPr>
          <p:cNvCxnSpPr>
            <a:cxnSpLocks/>
            <a:stCxn id="59" idx="3"/>
            <a:endCxn id="132" idx="0"/>
          </p:cNvCxnSpPr>
          <p:nvPr/>
        </p:nvCxnSpPr>
        <p:spPr>
          <a:xfrm>
            <a:off x="1530679" y="3935805"/>
            <a:ext cx="129159" cy="407911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3" name="TextBox 71">
            <a:extLst>
              <a:ext uri="{FF2B5EF4-FFF2-40B4-BE49-F238E27FC236}">
                <a16:creationId xmlns:a16="http://schemas.microsoft.com/office/drawing/2014/main" id="{E9503C67-6E6A-42CC-97E4-6FEE33907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05" y="4086959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71">
            <a:extLst>
              <a:ext uri="{FF2B5EF4-FFF2-40B4-BE49-F238E27FC236}">
                <a16:creationId xmlns:a16="http://schemas.microsoft.com/office/drawing/2014/main" id="{7F7A2D42-91EA-4280-AB88-6C7D6DF89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676" y="4076708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Rectangle 41">
            <a:extLst>
              <a:ext uri="{FF2B5EF4-FFF2-40B4-BE49-F238E27FC236}">
                <a16:creationId xmlns:a16="http://schemas.microsoft.com/office/drawing/2014/main" id="{6AFDFEB4-2D63-49F0-9822-458F468F9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9070" y="3131951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헤더의 메뉴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66" name="순서도: 판단 65">
            <a:extLst>
              <a:ext uri="{FF2B5EF4-FFF2-40B4-BE49-F238E27FC236}">
                <a16:creationId xmlns:a16="http://schemas.microsoft.com/office/drawing/2014/main" id="{76D92DB4-382F-4F6E-8E86-A6E4BCAC9037}"/>
              </a:ext>
            </a:extLst>
          </p:cNvPr>
          <p:cNvSpPr/>
          <p:nvPr/>
        </p:nvSpPr>
        <p:spPr>
          <a:xfrm>
            <a:off x="4004507" y="3578926"/>
            <a:ext cx="1266757" cy="35687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페이지</a:t>
            </a:r>
          </a:p>
        </p:txBody>
      </p:sp>
      <p:sp>
        <p:nvSpPr>
          <p:cNvPr id="67" name="순서도: 판단 66">
            <a:extLst>
              <a:ext uri="{FF2B5EF4-FFF2-40B4-BE49-F238E27FC236}">
                <a16:creationId xmlns:a16="http://schemas.microsoft.com/office/drawing/2014/main" id="{B94AA2E8-48C0-4A2A-8F4F-A5943B389224}"/>
              </a:ext>
            </a:extLst>
          </p:cNvPr>
          <p:cNvSpPr/>
          <p:nvPr/>
        </p:nvSpPr>
        <p:spPr>
          <a:xfrm>
            <a:off x="4004507" y="4418842"/>
            <a:ext cx="1263581" cy="3208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문제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페이지</a:t>
            </a:r>
          </a:p>
        </p:txBody>
      </p: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D996EBBC-2CCC-4D95-AE7B-610483D839B0}"/>
              </a:ext>
            </a:extLst>
          </p:cNvPr>
          <p:cNvSpPr/>
          <p:nvPr/>
        </p:nvSpPr>
        <p:spPr>
          <a:xfrm>
            <a:off x="4004507" y="5468067"/>
            <a:ext cx="1258817" cy="366822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게시판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C34EB0B-CEAD-4E4F-8152-88E731EB1276}"/>
              </a:ext>
            </a:extLst>
          </p:cNvPr>
          <p:cNvCxnSpPr>
            <a:cxnSpLocks/>
          </p:cNvCxnSpPr>
          <p:nvPr/>
        </p:nvCxnSpPr>
        <p:spPr>
          <a:xfrm flipV="1">
            <a:off x="3777495" y="3308169"/>
            <a:ext cx="0" cy="2343309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AC3083A-58B8-4CDC-95E1-7D818B5F84F6}"/>
              </a:ext>
            </a:extLst>
          </p:cNvPr>
          <p:cNvCxnSpPr/>
          <p:nvPr/>
        </p:nvCxnSpPr>
        <p:spPr>
          <a:xfrm>
            <a:off x="3787020" y="375831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165B69C-B335-435C-BC6F-208003D73505}"/>
              </a:ext>
            </a:extLst>
          </p:cNvPr>
          <p:cNvCxnSpPr/>
          <p:nvPr/>
        </p:nvCxnSpPr>
        <p:spPr>
          <a:xfrm>
            <a:off x="3782257" y="4604578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BCB837A-D5B7-4676-B9B3-F30D926F8F8E}"/>
              </a:ext>
            </a:extLst>
          </p:cNvPr>
          <p:cNvCxnSpPr/>
          <p:nvPr/>
        </p:nvCxnSpPr>
        <p:spPr>
          <a:xfrm>
            <a:off x="3782257" y="56522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123" name="Rectangle 41">
            <a:extLst>
              <a:ext uri="{FF2B5EF4-FFF2-40B4-BE49-F238E27FC236}">
                <a16:creationId xmlns:a16="http://schemas.microsoft.com/office/drawing/2014/main" id="{857D1055-A492-4A94-A1D9-182600987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632" y="3598932"/>
            <a:ext cx="765175" cy="329944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개인정보 조회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sp>
        <p:nvSpPr>
          <p:cNvPr id="124" name="Rectangle 41">
            <a:extLst>
              <a:ext uri="{FF2B5EF4-FFF2-40B4-BE49-F238E27FC236}">
                <a16:creationId xmlns:a16="http://schemas.microsoft.com/office/drawing/2014/main" id="{91F2E88E-DEBF-4274-8057-4706FFBF9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774" y="4428266"/>
            <a:ext cx="1014901" cy="301777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문제 조회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검색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풀이</a:t>
            </a:r>
          </a:p>
        </p:txBody>
      </p:sp>
      <p:sp>
        <p:nvSpPr>
          <p:cNvPr id="125" name="Oval 44">
            <a:extLst>
              <a:ext uri="{FF2B5EF4-FFF2-40B4-BE49-F238E27FC236}">
                <a16:creationId xmlns:a16="http://schemas.microsoft.com/office/drawing/2014/main" id="{271E8E9C-3B97-414A-8520-349286CFF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867" y="299493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26" name="Oval 58">
            <a:extLst>
              <a:ext uri="{FF2B5EF4-FFF2-40B4-BE49-F238E27FC236}">
                <a16:creationId xmlns:a16="http://schemas.microsoft.com/office/drawing/2014/main" id="{1E2DC383-4B61-4664-9360-298C3D729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01" y="5837651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27" name="Text Box 59">
            <a:extLst>
              <a:ext uri="{FF2B5EF4-FFF2-40B4-BE49-F238E27FC236}">
                <a16:creationId xmlns:a16="http://schemas.microsoft.com/office/drawing/2014/main" id="{760E8000-E6EA-42A3-B073-000A10B21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882" y="5801139"/>
            <a:ext cx="43524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사용자가 위 프로젝트의 사이트에 접속하여 로그인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회원가입을 진행한다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8" name="Oval 73">
            <a:extLst>
              <a:ext uri="{FF2B5EF4-FFF2-40B4-BE49-F238E27FC236}">
                <a16:creationId xmlns:a16="http://schemas.microsoft.com/office/drawing/2014/main" id="{2B624D04-DA4F-432D-B003-8768F162E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01" y="6127078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29" name="Text Box 59">
            <a:extLst>
              <a:ext uri="{FF2B5EF4-FFF2-40B4-BE49-F238E27FC236}">
                <a16:creationId xmlns:a16="http://schemas.microsoft.com/office/drawing/2014/main" id="{161284AA-8D0A-4490-96AB-7F60C6424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14" y="6085803"/>
            <a:ext cx="7641836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헤더의 메뉴를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그리고 그 메뉴를 통해 마이페이지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문제페이지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게시판 페이지에 들어가서 위 기능들을 사용자들이 사용한다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30" name="Oval 44">
            <a:extLst>
              <a:ext uri="{FF2B5EF4-FFF2-40B4-BE49-F238E27FC236}">
                <a16:creationId xmlns:a16="http://schemas.microsoft.com/office/drawing/2014/main" id="{B010971A-1090-4A54-96C1-CB9B8165D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442" y="2965048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CDFCBA83-A868-4C68-8FDE-7BACA15734BC}"/>
              </a:ext>
            </a:extLst>
          </p:cNvPr>
          <p:cNvCxnSpPr>
            <a:cxnSpLocks/>
          </p:cNvCxnSpPr>
          <p:nvPr/>
        </p:nvCxnSpPr>
        <p:spPr>
          <a:xfrm>
            <a:off x="3631933" y="3306576"/>
            <a:ext cx="155087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132" name="Rectangle 41">
            <a:extLst>
              <a:ext uri="{FF2B5EF4-FFF2-40B4-BE49-F238E27FC236}">
                <a16:creationId xmlns:a16="http://schemas.microsoft.com/office/drawing/2014/main" id="{A1600B11-8F91-4FDC-8764-B7A77A5C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847" y="4343716"/>
            <a:ext cx="611981" cy="4111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>
                <a:latin typeface="맑은 고딕" pitchFamily="50" charset="-127"/>
                <a:ea typeface="맑은 고딕" pitchFamily="50" charset="-127"/>
              </a:rPr>
              <a:t>회원가입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Rectangle 41">
            <a:extLst>
              <a:ext uri="{FF2B5EF4-FFF2-40B4-BE49-F238E27FC236}">
                <a16:creationId xmlns:a16="http://schemas.microsoft.com/office/drawing/2014/main" id="{D5785B00-E410-4A9C-969F-47CCC7EDF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89" y="4670639"/>
            <a:ext cx="615947" cy="373856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로그인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4B88EFE-1145-410A-8DAE-9E230B85A3A7}"/>
              </a:ext>
            </a:extLst>
          </p:cNvPr>
          <p:cNvCxnSpPr>
            <a:cxnSpLocks/>
            <a:stCxn id="133" idx="2"/>
            <a:endCxn id="58" idx="1"/>
          </p:cNvCxnSpPr>
          <p:nvPr/>
        </p:nvCxnSpPr>
        <p:spPr>
          <a:xfrm>
            <a:off x="818863" y="5044495"/>
            <a:ext cx="3791" cy="17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0972A0E-3502-43E3-9F22-C3A73BD851CD}"/>
              </a:ext>
            </a:extLst>
          </p:cNvPr>
          <p:cNvCxnSpPr/>
          <p:nvPr/>
        </p:nvCxnSpPr>
        <p:spPr>
          <a:xfrm rot="10800000">
            <a:off x="818862" y="3577029"/>
            <a:ext cx="1146966" cy="972268"/>
          </a:xfrm>
          <a:prstGeom prst="bentConnector3">
            <a:avLst>
              <a:gd name="adj1" fmla="val -53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25739B37-41F1-4035-BAD6-1C6F72C8DE6B}"/>
              </a:ext>
            </a:extLst>
          </p:cNvPr>
          <p:cNvCxnSpPr>
            <a:cxnSpLocks/>
            <a:endCxn id="65" idx="2"/>
          </p:cNvCxnSpPr>
          <p:nvPr/>
        </p:nvCxnSpPr>
        <p:spPr>
          <a:xfrm rot="5400000" flipH="1" flipV="1">
            <a:off x="1111339" y="3577486"/>
            <a:ext cx="2005996" cy="1813427"/>
          </a:xfrm>
          <a:prstGeom prst="bentConnector3">
            <a:avLst>
              <a:gd name="adj1" fmla="val 57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71">
            <a:extLst>
              <a:ext uri="{FF2B5EF4-FFF2-40B4-BE49-F238E27FC236}">
                <a16:creationId xmlns:a16="http://schemas.microsoft.com/office/drawing/2014/main" id="{D35D63DA-F289-45DD-92DF-81D352BA1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4300" y="5275488"/>
            <a:ext cx="870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로그인 완료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Rectangle 41">
            <a:extLst>
              <a:ext uri="{FF2B5EF4-FFF2-40B4-BE49-F238E27FC236}">
                <a16:creationId xmlns:a16="http://schemas.microsoft.com/office/drawing/2014/main" id="{03EDAC18-9530-45B3-B090-8952B576A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632" y="4082999"/>
            <a:ext cx="649080" cy="189679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회원탈퇴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AutoShape 46">
            <a:extLst>
              <a:ext uri="{FF2B5EF4-FFF2-40B4-BE49-F238E27FC236}">
                <a16:creationId xmlns:a16="http://schemas.microsoft.com/office/drawing/2014/main" id="{AED6C0BC-C262-4524-8E6C-E8514F50D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420" y="3689691"/>
            <a:ext cx="769937" cy="319335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USER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0962C1F3-29C2-4665-8544-67064758E35D}"/>
              </a:ext>
            </a:extLst>
          </p:cNvPr>
          <p:cNvCxnSpPr>
            <a:cxnSpLocks/>
          </p:cNvCxnSpPr>
          <p:nvPr/>
        </p:nvCxnSpPr>
        <p:spPr>
          <a:xfrm flipV="1">
            <a:off x="5293895" y="3719517"/>
            <a:ext cx="371137" cy="51080"/>
          </a:xfrm>
          <a:prstGeom prst="bentConnector3">
            <a:avLst>
              <a:gd name="adj1" fmla="val -44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C0DABE7C-9AB5-4613-B7B5-D6DE663E565A}"/>
              </a:ext>
            </a:extLst>
          </p:cNvPr>
          <p:cNvCxnSpPr>
            <a:cxnSpLocks/>
            <a:stCxn id="66" idx="3"/>
            <a:endCxn id="138" idx="1"/>
          </p:cNvCxnSpPr>
          <p:nvPr/>
        </p:nvCxnSpPr>
        <p:spPr>
          <a:xfrm>
            <a:off x="5271264" y="3757364"/>
            <a:ext cx="368368" cy="420475"/>
          </a:xfrm>
          <a:prstGeom prst="bentConnector3">
            <a:avLst>
              <a:gd name="adj1" fmla="val 3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7BC04307-A205-46D4-B20B-73D5BAC726B9}"/>
              </a:ext>
            </a:extLst>
          </p:cNvPr>
          <p:cNvCxnSpPr>
            <a:cxnSpLocks/>
            <a:stCxn id="123" idx="3"/>
            <a:endCxn id="139" idx="2"/>
          </p:cNvCxnSpPr>
          <p:nvPr/>
        </p:nvCxnSpPr>
        <p:spPr>
          <a:xfrm>
            <a:off x="6404807" y="3763904"/>
            <a:ext cx="559613" cy="854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DDA1130-7474-4135-9D14-992466563FD8}"/>
              </a:ext>
            </a:extLst>
          </p:cNvPr>
          <p:cNvCxnSpPr>
            <a:cxnSpLocks/>
            <a:stCxn id="138" idx="3"/>
            <a:endCxn id="139" idx="2"/>
          </p:cNvCxnSpPr>
          <p:nvPr/>
        </p:nvCxnSpPr>
        <p:spPr>
          <a:xfrm flipV="1">
            <a:off x="6288712" y="3849359"/>
            <a:ext cx="675708" cy="3284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Rectangle 41">
            <a:extLst>
              <a:ext uri="{FF2B5EF4-FFF2-40B4-BE49-F238E27FC236}">
                <a16:creationId xmlns:a16="http://schemas.microsoft.com/office/drawing/2014/main" id="{BB37F884-8356-47E0-86C2-CDDDADDC9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632" y="3176974"/>
            <a:ext cx="649080" cy="189679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코드 조회</a:t>
            </a:r>
          </a:p>
        </p:txBody>
      </p:sp>
      <p:sp>
        <p:nvSpPr>
          <p:cNvPr id="145" name="AutoShape 46">
            <a:extLst>
              <a:ext uri="{FF2B5EF4-FFF2-40B4-BE49-F238E27FC236}">
                <a16:creationId xmlns:a16="http://schemas.microsoft.com/office/drawing/2014/main" id="{7D47C548-8D07-4115-96ED-10BEF69A1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732" y="3076641"/>
            <a:ext cx="769937" cy="376513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CODE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408E6AC-4668-48AF-BF0F-C9C61024DD45}"/>
              </a:ext>
            </a:extLst>
          </p:cNvPr>
          <p:cNvCxnSpPr>
            <a:cxnSpLocks/>
            <a:endCxn id="144" idx="1"/>
          </p:cNvCxnSpPr>
          <p:nvPr/>
        </p:nvCxnSpPr>
        <p:spPr>
          <a:xfrm rot="5400000" flipH="1" flipV="1">
            <a:off x="5213578" y="3329502"/>
            <a:ext cx="483742" cy="368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CA0C9B9-5AFA-4854-8019-8465F02BEF23}"/>
              </a:ext>
            </a:extLst>
          </p:cNvPr>
          <p:cNvCxnSpPr>
            <a:stCxn id="144" idx="3"/>
            <a:endCxn id="145" idx="2"/>
          </p:cNvCxnSpPr>
          <p:nvPr/>
        </p:nvCxnSpPr>
        <p:spPr>
          <a:xfrm flipV="1">
            <a:off x="6288712" y="3264898"/>
            <a:ext cx="658020" cy="6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순서도: 판단 147">
            <a:extLst>
              <a:ext uri="{FF2B5EF4-FFF2-40B4-BE49-F238E27FC236}">
                <a16:creationId xmlns:a16="http://schemas.microsoft.com/office/drawing/2014/main" id="{8BB139D6-1BDA-4A67-B087-606AE13929C9}"/>
              </a:ext>
            </a:extLst>
          </p:cNvPr>
          <p:cNvSpPr/>
          <p:nvPr/>
        </p:nvSpPr>
        <p:spPr>
          <a:xfrm>
            <a:off x="5417377" y="5470467"/>
            <a:ext cx="1256962" cy="364422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자유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게시판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50" name="AutoShape 46">
            <a:extLst>
              <a:ext uri="{FF2B5EF4-FFF2-40B4-BE49-F238E27FC236}">
                <a16:creationId xmlns:a16="http://schemas.microsoft.com/office/drawing/2014/main" id="{5C657285-0868-498A-8B48-856546BA6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084" y="4386818"/>
            <a:ext cx="899627" cy="384874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PROBLEM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51" name="AutoShape 46">
            <a:extLst>
              <a:ext uri="{FF2B5EF4-FFF2-40B4-BE49-F238E27FC236}">
                <a16:creationId xmlns:a16="http://schemas.microsoft.com/office/drawing/2014/main" id="{AE2EE4E8-820B-4EF8-9D83-9D82D86C2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597" y="4386818"/>
            <a:ext cx="979625" cy="384874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CATEGORY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BE994848-E786-4C3E-97E4-19EB25CA7D80}"/>
              </a:ext>
            </a:extLst>
          </p:cNvPr>
          <p:cNvCxnSpPr>
            <a:stCxn id="124" idx="3"/>
            <a:endCxn id="151" idx="2"/>
          </p:cNvCxnSpPr>
          <p:nvPr/>
        </p:nvCxnSpPr>
        <p:spPr>
          <a:xfrm>
            <a:off x="6429675" y="4579155"/>
            <a:ext cx="216922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EB84F527-3B18-419C-AF20-F7D8B013FB04}"/>
              </a:ext>
            </a:extLst>
          </p:cNvPr>
          <p:cNvCxnSpPr>
            <a:stCxn id="151" idx="4"/>
            <a:endCxn id="150" idx="2"/>
          </p:cNvCxnSpPr>
          <p:nvPr/>
        </p:nvCxnSpPr>
        <p:spPr>
          <a:xfrm>
            <a:off x="7626222" y="4579255"/>
            <a:ext cx="227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33FABCBB-E99D-4448-AE2F-32BED1CD5985}"/>
              </a:ext>
            </a:extLst>
          </p:cNvPr>
          <p:cNvCxnSpPr>
            <a:cxnSpLocks/>
            <a:stCxn id="67" idx="3"/>
            <a:endCxn id="124" idx="1"/>
          </p:cNvCxnSpPr>
          <p:nvPr/>
        </p:nvCxnSpPr>
        <p:spPr>
          <a:xfrm flipV="1">
            <a:off x="5268088" y="4579155"/>
            <a:ext cx="14668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Rectangle 41">
            <a:extLst>
              <a:ext uri="{FF2B5EF4-FFF2-40B4-BE49-F238E27FC236}">
                <a16:creationId xmlns:a16="http://schemas.microsoft.com/office/drawing/2014/main" id="{18DF93EE-038C-4F1D-A1E8-09CF27431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215" y="5085184"/>
            <a:ext cx="979625" cy="54291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게시글 조회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추천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sp>
        <p:nvSpPr>
          <p:cNvPr id="156" name="Rectangle 41">
            <a:extLst>
              <a:ext uri="{FF2B5EF4-FFF2-40B4-BE49-F238E27FC236}">
                <a16:creationId xmlns:a16="http://schemas.microsoft.com/office/drawing/2014/main" id="{0241904E-69F9-4C4E-A734-670F96ABB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2752" y="5686153"/>
            <a:ext cx="706131" cy="514216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삭제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7" name="AutoShape 46">
            <a:extLst>
              <a:ext uri="{FF2B5EF4-FFF2-40B4-BE49-F238E27FC236}">
                <a16:creationId xmlns:a16="http://schemas.microsoft.com/office/drawing/2014/main" id="{836BB3D8-3279-4DA4-96BF-B945C3F54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7307" y="5164204"/>
            <a:ext cx="731791" cy="384874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BOARD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6F725480-79D2-4D21-B096-18D2C74FBF0D}"/>
              </a:ext>
            </a:extLst>
          </p:cNvPr>
          <p:cNvCxnSpPr>
            <a:cxnSpLocks/>
            <a:stCxn id="68" idx="3"/>
            <a:endCxn id="148" idx="1"/>
          </p:cNvCxnSpPr>
          <p:nvPr/>
        </p:nvCxnSpPr>
        <p:spPr>
          <a:xfrm>
            <a:off x="5263324" y="5651478"/>
            <a:ext cx="154053" cy="1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C82437E8-340E-41E3-BCD2-A3BB6500B353}"/>
              </a:ext>
            </a:extLst>
          </p:cNvPr>
          <p:cNvCxnSpPr>
            <a:stCxn id="155" idx="1"/>
            <a:endCxn id="156" idx="1"/>
          </p:cNvCxnSpPr>
          <p:nvPr/>
        </p:nvCxnSpPr>
        <p:spPr>
          <a:xfrm rot="10800000" flipH="1" flipV="1">
            <a:off x="7047214" y="5356641"/>
            <a:ext cx="5537" cy="586619"/>
          </a:xfrm>
          <a:prstGeom prst="bentConnector3">
            <a:avLst>
              <a:gd name="adj1" fmla="val -412858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AutoShape 46">
            <a:extLst>
              <a:ext uri="{FF2B5EF4-FFF2-40B4-BE49-F238E27FC236}">
                <a16:creationId xmlns:a16="http://schemas.microsoft.com/office/drawing/2014/main" id="{3FDEF51F-848E-458D-ADCA-0F8F377FB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851" y="5834889"/>
            <a:ext cx="1072530" cy="230787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COMMENT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S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A1581B5-5431-4802-A333-C1303BDB582B}"/>
              </a:ext>
            </a:extLst>
          </p:cNvPr>
          <p:cNvCxnSpPr>
            <a:stCxn id="156" idx="3"/>
            <a:endCxn id="165" idx="2"/>
          </p:cNvCxnSpPr>
          <p:nvPr/>
        </p:nvCxnSpPr>
        <p:spPr>
          <a:xfrm>
            <a:off x="7758883" y="5943261"/>
            <a:ext cx="210968" cy="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E103DD9-7501-4C50-AEE9-0E4151157124}"/>
              </a:ext>
            </a:extLst>
          </p:cNvPr>
          <p:cNvCxnSpPr>
            <a:cxnSpLocks/>
            <a:stCxn id="155" idx="3"/>
            <a:endCxn id="157" idx="2"/>
          </p:cNvCxnSpPr>
          <p:nvPr/>
        </p:nvCxnSpPr>
        <p:spPr>
          <a:xfrm flipV="1">
            <a:off x="8026840" y="5356641"/>
            <a:ext cx="16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6444C9A-7F55-476C-94CE-F6F17ADA8049}"/>
              </a:ext>
            </a:extLst>
          </p:cNvPr>
          <p:cNvCxnSpPr>
            <a:cxnSpLocks/>
            <a:stCxn id="148" idx="3"/>
          </p:cNvCxnSpPr>
          <p:nvPr/>
        </p:nvCxnSpPr>
        <p:spPr>
          <a:xfrm>
            <a:off x="6674339" y="5652678"/>
            <a:ext cx="129909" cy="5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ABA8AB4-1B0D-4318-B39B-4CD9F4127C77}"/>
              </a:ext>
            </a:extLst>
          </p:cNvPr>
          <p:cNvCxnSpPr/>
          <p:nvPr/>
        </p:nvCxnSpPr>
        <p:spPr>
          <a:xfrm rot="16200000" flipH="1">
            <a:off x="5110349" y="4740070"/>
            <a:ext cx="465340" cy="143510"/>
          </a:xfrm>
          <a:prstGeom prst="bentConnector3">
            <a:avLst>
              <a:gd name="adj1" fmla="val 9964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 41">
            <a:extLst>
              <a:ext uri="{FF2B5EF4-FFF2-40B4-BE49-F238E27FC236}">
                <a16:creationId xmlns:a16="http://schemas.microsoft.com/office/drawing/2014/main" id="{DA51CD06-4F42-4CA6-8C06-0A50936B1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790" y="4968667"/>
            <a:ext cx="661378" cy="18852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문제 토론</a:t>
            </a:r>
          </a:p>
        </p:txBody>
      </p:sp>
      <p:sp>
        <p:nvSpPr>
          <p:cNvPr id="82" name="AutoShape 46">
            <a:extLst>
              <a:ext uri="{FF2B5EF4-FFF2-40B4-BE49-F238E27FC236}">
                <a16:creationId xmlns:a16="http://schemas.microsoft.com/office/drawing/2014/main" id="{70B9B69D-A341-454E-9D82-CA419E72E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597" y="4909383"/>
            <a:ext cx="769937" cy="319335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CHAT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BC6B74-18A5-4D6C-B153-A09F9E16946B}"/>
              </a:ext>
            </a:extLst>
          </p:cNvPr>
          <p:cNvCxnSpPr>
            <a:stCxn id="81" idx="3"/>
            <a:endCxn id="82" idx="2"/>
          </p:cNvCxnSpPr>
          <p:nvPr/>
        </p:nvCxnSpPr>
        <p:spPr>
          <a:xfrm>
            <a:off x="6084168" y="5062930"/>
            <a:ext cx="157429" cy="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80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91660"/>
              </p:ext>
            </p:extLst>
          </p:nvPr>
        </p:nvGraphicFramePr>
        <p:xfrm>
          <a:off x="168879" y="1398061"/>
          <a:ext cx="8865668" cy="754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70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LOG-02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endParaRPr lang="en-US" altLang="ko-KR" sz="1000" b="0" i="0" u="non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이용한 코딩 사이트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2020.08.08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0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해당 서비스는 회원만 이용 가능한 서비스이다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서비스를 이용하기 위해 로그인을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23" y="2378845"/>
            <a:ext cx="5927953" cy="387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24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56531"/>
              </p:ext>
            </p:extLst>
          </p:nvPr>
        </p:nvGraphicFramePr>
        <p:xfrm>
          <a:off x="168879" y="1398061"/>
          <a:ext cx="8865668" cy="922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70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PER-01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풀이내역 조회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이용한 코딩 사이트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2020.08.08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2/3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0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사용자는 자신이 풀었던 문제의 코드 내역을 조회 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14" y="2449284"/>
            <a:ext cx="6091797" cy="390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6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769941"/>
              </p:ext>
            </p:extLst>
          </p:nvPr>
        </p:nvGraphicFramePr>
        <p:xfrm>
          <a:off x="168879" y="1398061"/>
          <a:ext cx="8865668" cy="754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70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PRO-03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문제조회</a:t>
                      </a:r>
                      <a:endParaRPr lang="en-US" altLang="ko-KR" sz="1000" b="0" i="0" u="non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이용한 코딩 사이트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2020.08.08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0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문제 난이도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(LEVEL)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알고리즘 분류를 선택해 조건에 맞는 문제를 조회한다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09" y="2528819"/>
            <a:ext cx="5088581" cy="37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2749201"/>
            <a:ext cx="1920406" cy="19204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06" y="2929302"/>
            <a:ext cx="2758679" cy="16994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706" y="1546570"/>
            <a:ext cx="3398815" cy="12345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309" y="3683543"/>
            <a:ext cx="1882303" cy="7315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244" y="1861710"/>
            <a:ext cx="1196444" cy="6858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7458" y="1861332"/>
            <a:ext cx="739204" cy="6325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1945" y="2909344"/>
            <a:ext cx="1265030" cy="5563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1588" y="5019122"/>
            <a:ext cx="7209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현재 개발자들을 위한 무수히 많은 커뮤니케이션이 존재</a:t>
            </a:r>
            <a:r>
              <a:rPr lang="en-US" altLang="ko-KR" sz="1400" dirty="0"/>
              <a:t> </a:t>
            </a:r>
            <a:r>
              <a:rPr lang="ko-KR" altLang="en-US" sz="1400" dirty="0"/>
              <a:t>하지만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대부분의 유명한 개발 사이트는 외국 사이트이다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국내 개발자들을 위한 사이트는 현저히 적음을 알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323528" y="1473900"/>
            <a:ext cx="8540132" cy="4691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1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359541"/>
              </p:ext>
            </p:extLst>
          </p:nvPr>
        </p:nvGraphicFramePr>
        <p:xfrm>
          <a:off x="139166" y="1233893"/>
          <a:ext cx="8865668" cy="1185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3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PRO-04-02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코드 제출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PRO-04-03</a:t>
                      </a:r>
                      <a:r>
                        <a:rPr lang="en-US" altLang="ko-KR" sz="1000" b="0" i="0" u="none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 반환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이용한 코딩 사이트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2020.09.12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실행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을 눌러 코드를 실행하고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실행결과 창에 실행결과를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 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제출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을 눌러 코드를 제출하면 서버에서 모든 테스트케이스를 통과하는지 확인하고 결과를 반환한다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반환 한 값에 따라 성공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실패 여부를 상단에 반영한다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시계, 별이(가) 표시된 사진&#10;&#10;자동 생성된 설명">
            <a:extLst>
              <a:ext uri="{FF2B5EF4-FFF2-40B4-BE49-F238E27FC236}">
                <a16:creationId xmlns:a16="http://schemas.microsoft.com/office/drawing/2014/main" id="{C5091AEB-59DE-4942-900D-8FE8FFC671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461453"/>
            <a:ext cx="5256584" cy="389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85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1867EE0-96B9-4E26-BC20-572C5DFE2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660417"/>
              </p:ext>
            </p:extLst>
          </p:nvPr>
        </p:nvGraphicFramePr>
        <p:xfrm>
          <a:off x="261399" y="1484784"/>
          <a:ext cx="8621201" cy="4466899"/>
        </p:xfrm>
        <a:graphic>
          <a:graphicData uri="http://schemas.openxmlformats.org/drawingml/2006/table">
            <a:tbl>
              <a:tblPr/>
              <a:tblGrid>
                <a:gridCol w="851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6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2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40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게시글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게시글 조회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01317"/>
                  </a:ext>
                </a:extLst>
              </a:tr>
              <a:tr h="357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게시글 추천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467739"/>
                  </a:ext>
                </a:extLst>
              </a:tr>
              <a:tr h="357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게시글 수정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240292"/>
                  </a:ext>
                </a:extLst>
              </a:tr>
              <a:tr h="357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게시글 삭제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872215"/>
                  </a:ext>
                </a:extLst>
              </a:tr>
              <a:tr h="357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BOA-06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게시글 검색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385467"/>
                  </a:ext>
                </a:extLst>
              </a:tr>
              <a:tr h="357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BOA-07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댓글 생성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440592"/>
                  </a:ext>
                </a:extLst>
              </a:tr>
              <a:tr h="357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BOA-08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댓글 수정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236472"/>
                  </a:ext>
                </a:extLst>
              </a:tr>
              <a:tr h="357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BOA-09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댓글 삭제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073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26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A911AE-B354-47B5-8EE1-09D5804A0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23267"/>
              </p:ext>
            </p:extLst>
          </p:nvPr>
        </p:nvGraphicFramePr>
        <p:xfrm>
          <a:off x="251520" y="1429659"/>
          <a:ext cx="8640960" cy="4462005"/>
        </p:xfrm>
        <a:graphic>
          <a:graphicData uri="http://schemas.openxmlformats.org/drawingml/2006/table">
            <a:tbl>
              <a:tblPr/>
              <a:tblGrid>
                <a:gridCol w="85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3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3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13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244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문제 등록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문제 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027152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PRO-02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문제 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난이도 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문제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문제 명 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PRO-02-03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문제 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문제 종류 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문제 조회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79372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문제 풀이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PRO-04-01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문제 풀이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언어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PRO-04-02</a:t>
                      </a:r>
                    </a:p>
                  </a:txBody>
                  <a:tcPr marL="42251" marR="42251" marT="11681" marB="11681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문제 풀이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코드 제출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167671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PRO-04-03</a:t>
                      </a:r>
                    </a:p>
                  </a:txBody>
                  <a:tcPr marL="42251" marR="42251" marT="11681" marB="11681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문제 풀이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결과 반환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420271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PRO-05</a:t>
                      </a:r>
                    </a:p>
                  </a:txBody>
                  <a:tcPr marL="42251" marR="42251" marT="11681" marB="11681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 토론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824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86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A911AE-B354-47B5-8EE1-09D5804A0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78963"/>
              </p:ext>
            </p:extLst>
          </p:nvPr>
        </p:nvGraphicFramePr>
        <p:xfrm>
          <a:off x="251520" y="1514047"/>
          <a:ext cx="8640960" cy="1676053"/>
        </p:xfrm>
        <a:graphic>
          <a:graphicData uri="http://schemas.openxmlformats.org/drawingml/2006/table">
            <a:tbl>
              <a:tblPr/>
              <a:tblGrid>
                <a:gridCol w="85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3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3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13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24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PER-01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사용자 풀이 내역 조회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j-lt"/>
                        </a:rPr>
                        <a:t>PER-02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lt"/>
                        </a:rPr>
                        <a:t>개인정보 수정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17719"/>
                  </a:ext>
                </a:extLst>
              </a:tr>
              <a:tr h="34824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j-lt"/>
                        </a:rPr>
                        <a:t>PER-03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lt"/>
                        </a:rPr>
                        <a:t>회원 탈퇴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48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712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23528" y="1486235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sz="1800" b="1"/>
              <a:t>Shell </a:t>
            </a:r>
            <a:r>
              <a:rPr lang="ko-KR" altLang="en-US" sz="1800" b="1"/>
              <a:t>명령을 수행할 수 있도록 메서드 구현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9" y="1815770"/>
            <a:ext cx="6165323" cy="33266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339" y="4902103"/>
            <a:ext cx="8191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sz="1400" b="1" dirty="0"/>
              <a:t>Shell </a:t>
            </a:r>
            <a:r>
              <a:rPr lang="ko-KR" altLang="en-US" sz="1400" b="1" dirty="0"/>
              <a:t>명령을 수행할 수 있도록 메서드 구현</a:t>
            </a:r>
            <a:endParaRPr lang="en-US" altLang="ko-KR" sz="1400" b="1" dirty="0"/>
          </a:p>
          <a:p>
            <a:pPr marL="285750" indent="-285750" algn="ctr">
              <a:buFontTx/>
              <a:buChar char="-"/>
            </a:pPr>
            <a:endParaRPr lang="en-US" altLang="ko-KR" sz="1400" b="1" dirty="0"/>
          </a:p>
          <a:p>
            <a:pPr algn="ctr"/>
            <a:r>
              <a:rPr lang="en-US" altLang="ko-KR" sz="1400" b="1" dirty="0"/>
              <a:t>1. Command</a:t>
            </a:r>
            <a:r>
              <a:rPr lang="ko-KR" altLang="en-US" sz="1400" b="1" dirty="0"/>
              <a:t>라는 변수를 받아 쉘에 입력시킴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2. </a:t>
            </a:r>
            <a:r>
              <a:rPr lang="ko-KR" altLang="en-US" sz="1400" b="1" dirty="0"/>
              <a:t>명령어가 종료되지 않도록 자식 프로세스를 생성해 </a:t>
            </a:r>
            <a:r>
              <a:rPr lang="en-US" altLang="ko-KR" sz="1400" b="1" dirty="0"/>
              <a:t>Shell</a:t>
            </a:r>
            <a:r>
              <a:rPr lang="ko-KR" altLang="en-US" sz="1400" b="1" dirty="0"/>
              <a:t>을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유지시킴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3. </a:t>
            </a:r>
            <a:r>
              <a:rPr lang="ko-KR" altLang="en-US" sz="1400" b="1" dirty="0"/>
              <a:t>결과값을 </a:t>
            </a:r>
            <a:r>
              <a:rPr lang="en-US" altLang="ko-KR" sz="1400" b="1" dirty="0"/>
              <a:t>String</a:t>
            </a:r>
            <a:r>
              <a:rPr lang="ko-KR" altLang="en-US" sz="1400" b="1" dirty="0"/>
              <a:t>으로 반환</a:t>
            </a:r>
            <a:endParaRPr lang="en-US" altLang="ko-KR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80593-B104-4C09-B761-20D151041F1A}"/>
              </a:ext>
            </a:extLst>
          </p:cNvPr>
          <p:cNvSpPr txBox="1"/>
          <p:nvPr/>
        </p:nvSpPr>
        <p:spPr>
          <a:xfrm>
            <a:off x="-1442301" y="1486235"/>
            <a:ext cx="6325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sz="1800" b="1" dirty="0"/>
              <a:t>Shell </a:t>
            </a:r>
            <a:r>
              <a:rPr lang="ko-KR" altLang="en-US" sz="1800" b="1" dirty="0"/>
              <a:t>명령 수행 메서드</a:t>
            </a:r>
            <a:endParaRPr lang="en-US" altLang="ko-KR" sz="1800" b="1" dirty="0"/>
          </a:p>
          <a:p>
            <a:pPr marL="285750" indent="-285750" algn="ctr">
              <a:buFontTx/>
              <a:buChar char="-"/>
            </a:pP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538083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71" y="2057256"/>
            <a:ext cx="7867853" cy="264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356" y="4715091"/>
            <a:ext cx="8191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endParaRPr lang="en-US" altLang="ko-KR" sz="1400" b="1" dirty="0"/>
          </a:p>
          <a:p>
            <a:pPr algn="ctr"/>
            <a:r>
              <a:rPr lang="en-US" altLang="ko-KR" sz="1400" b="1" dirty="0"/>
              <a:t>1. Filename</a:t>
            </a:r>
            <a:r>
              <a:rPr lang="ko-KR" altLang="en-US" sz="1400" b="1" dirty="0"/>
              <a:t>을 변수로 받고 </a:t>
            </a:r>
            <a:r>
              <a:rPr lang="en-US" altLang="ko-KR" sz="1400" b="1" dirty="0"/>
              <a:t>Buffer</a:t>
            </a:r>
            <a:r>
              <a:rPr lang="ko-KR" altLang="en-US" sz="1400" b="1" dirty="0"/>
              <a:t>를 사용해서 읽음 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2. File</a:t>
            </a:r>
            <a:r>
              <a:rPr lang="ko-KR" altLang="en-US" sz="1400" b="1" dirty="0"/>
              <a:t>의 내용을 </a:t>
            </a:r>
            <a:r>
              <a:rPr lang="en-US" altLang="ko-KR" sz="1400" b="1" dirty="0"/>
              <a:t>String</a:t>
            </a:r>
            <a:r>
              <a:rPr lang="ko-KR" altLang="en-US" sz="1400" b="1" dirty="0"/>
              <a:t>에 대입시키고 반환</a:t>
            </a:r>
            <a:endParaRPr lang="en-US" altLang="ko-KR" sz="1400" b="1" dirty="0"/>
          </a:p>
          <a:p>
            <a:pPr marL="285750" indent="-285750" algn="ctr">
              <a:buFontTx/>
              <a:buChar char="-"/>
            </a:pP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03C19-9C92-42C5-8879-96E64F2DB7F5}"/>
              </a:ext>
            </a:extLst>
          </p:cNvPr>
          <p:cNvSpPr txBox="1"/>
          <p:nvPr/>
        </p:nvSpPr>
        <p:spPr>
          <a:xfrm>
            <a:off x="-139819" y="1567405"/>
            <a:ext cx="4576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sz="1800" b="1" dirty="0"/>
              <a:t>Server</a:t>
            </a:r>
            <a:r>
              <a:rPr lang="ko-KR" altLang="en-US" sz="1800" b="1" dirty="0"/>
              <a:t>에 저장된 코드파일 읽기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2983428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770" y="5301208"/>
            <a:ext cx="8191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endParaRPr lang="en-US" altLang="ko-KR" sz="1400" b="1" dirty="0"/>
          </a:p>
          <a:p>
            <a:pPr algn="ctr"/>
            <a:r>
              <a:rPr lang="en-US" altLang="ko-KR" sz="1400" b="1" dirty="0"/>
              <a:t>1. </a:t>
            </a:r>
            <a:r>
              <a:rPr lang="ko-KR" altLang="en-US" sz="1400" b="1" dirty="0"/>
              <a:t>컴파일 실행 전 모든 </a:t>
            </a:r>
            <a:r>
              <a:rPr lang="en-US" altLang="ko-KR" sz="1400" b="1" dirty="0"/>
              <a:t>Container</a:t>
            </a:r>
            <a:r>
              <a:rPr lang="ko-KR" altLang="en-US" sz="1400" b="1" dirty="0"/>
              <a:t>를 실행시켜 오류가 없는 </a:t>
            </a:r>
            <a:r>
              <a:rPr lang="en-US" altLang="ko-KR" sz="1400" b="1" dirty="0"/>
              <a:t>Container</a:t>
            </a:r>
            <a:r>
              <a:rPr lang="ko-KR" altLang="en-US" sz="1400" b="1" dirty="0"/>
              <a:t>의 정보를 수집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2. </a:t>
            </a:r>
            <a:r>
              <a:rPr lang="ko-KR" altLang="en-US" sz="1400" b="1" dirty="0"/>
              <a:t>수집된 정보를 바탕으로 오류가 없는 </a:t>
            </a:r>
            <a:r>
              <a:rPr lang="en-US" altLang="ko-KR" sz="1400" b="1" dirty="0"/>
              <a:t> Container </a:t>
            </a:r>
            <a:r>
              <a:rPr lang="ko-KR" altLang="en-US" sz="1400" b="1" dirty="0"/>
              <a:t>실행</a:t>
            </a:r>
            <a:endParaRPr lang="en-US" altLang="ko-KR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09" y="1992905"/>
            <a:ext cx="4877223" cy="33911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3337"/>
          <a:stretch/>
        </p:blipFill>
        <p:spPr>
          <a:xfrm>
            <a:off x="5824875" y="1992905"/>
            <a:ext cx="2600954" cy="33911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D1E70B-6177-482D-BE24-5D2ECEA4D972}"/>
              </a:ext>
            </a:extLst>
          </p:cNvPr>
          <p:cNvSpPr txBox="1"/>
          <p:nvPr/>
        </p:nvSpPr>
        <p:spPr>
          <a:xfrm>
            <a:off x="-1908720" y="1538425"/>
            <a:ext cx="928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sz="1800" b="1" dirty="0"/>
              <a:t>Docker</a:t>
            </a:r>
            <a:r>
              <a:rPr lang="ko-KR" altLang="en-US" b="1" dirty="0"/>
              <a:t>의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Container</a:t>
            </a:r>
            <a:r>
              <a:rPr lang="ko-KR" altLang="en-US" b="1" dirty="0"/>
              <a:t> </a:t>
            </a:r>
            <a:r>
              <a:rPr lang="ko-KR" altLang="en-US" sz="1800" b="1" dirty="0"/>
              <a:t>정상 작동 확인 메서드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934669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369" y="1567951"/>
            <a:ext cx="328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사용자 </a:t>
            </a:r>
            <a:r>
              <a:rPr lang="en-US" altLang="ko-KR" b="1" dirty="0"/>
              <a:t>IP </a:t>
            </a:r>
            <a:r>
              <a:rPr lang="ko-KR" altLang="en-US" b="1" dirty="0"/>
              <a:t>분석 메서드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95" y="1917108"/>
            <a:ext cx="7676036" cy="29776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3350" y="4910097"/>
            <a:ext cx="8191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400" b="1" dirty="0"/>
              <a:t>컴파일을 요청한 사용자의 </a:t>
            </a:r>
            <a:r>
              <a:rPr lang="en-US" altLang="ko-KR" sz="1400" b="1" dirty="0"/>
              <a:t>IP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ID, </a:t>
            </a:r>
            <a:r>
              <a:rPr lang="ko-KR" altLang="en-US" sz="1400" b="1" dirty="0"/>
              <a:t>부가적인 정보를 기록</a:t>
            </a:r>
            <a:endParaRPr lang="en-US" altLang="ko-KR" sz="1400" b="1" dirty="0"/>
          </a:p>
          <a:p>
            <a:pPr marL="285750" indent="-285750" algn="ctr">
              <a:buFontTx/>
              <a:buChar char="-"/>
            </a:pPr>
            <a:endParaRPr lang="en-US" altLang="ko-KR" sz="1400" b="1" dirty="0"/>
          </a:p>
          <a:p>
            <a:pPr marL="228600" indent="-228600" algn="ctr">
              <a:buAutoNum type="arabicPeriod"/>
            </a:pPr>
            <a:r>
              <a:rPr lang="ko-KR" altLang="en-US" sz="1400" b="1" dirty="0"/>
              <a:t>사용자가 자신의 코드를 컴파일 요청한 경우 해당 </a:t>
            </a:r>
            <a:r>
              <a:rPr lang="en-US" altLang="ko-KR" sz="1400" b="1" dirty="0"/>
              <a:t>IP</a:t>
            </a:r>
            <a:r>
              <a:rPr lang="ko-KR" altLang="en-US" sz="1400" b="1" dirty="0"/>
              <a:t>를 반환</a:t>
            </a:r>
            <a:endParaRPr lang="en-US" altLang="ko-KR" sz="1400" b="1" dirty="0"/>
          </a:p>
          <a:p>
            <a:pPr marL="228600" indent="-228600" algn="ctr">
              <a:buAutoNum type="arabicPeriod"/>
            </a:pPr>
            <a:r>
              <a:rPr lang="ko-KR" altLang="en-US" sz="1400" b="1" dirty="0"/>
              <a:t>반환 받은 정보를 기록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3.   </a:t>
            </a:r>
            <a:r>
              <a:rPr lang="ko-KR" altLang="en-US" sz="1400" b="1" dirty="0"/>
              <a:t>비정상적인 접근 발생시 해당 </a:t>
            </a:r>
            <a:r>
              <a:rPr lang="en-US" altLang="ko-KR" sz="1400" b="1" dirty="0"/>
              <a:t>IP</a:t>
            </a:r>
            <a:r>
              <a:rPr lang="ko-KR" altLang="en-US" sz="1400" b="1" dirty="0"/>
              <a:t>의 접근을 제한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69570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(1-5)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369" y="1567951"/>
            <a:ext cx="328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컴파일 시간 측정 메서드</a:t>
            </a:r>
            <a:endParaRPr lang="en-US" altLang="ko-KR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3350" y="4910097"/>
            <a:ext cx="8191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400" b="1" dirty="0"/>
              <a:t>컴파일을 요청한 경우 해당 소스코드의 실행시간 기록</a:t>
            </a:r>
            <a:endParaRPr lang="en-US" altLang="ko-KR" sz="1400" b="1" dirty="0"/>
          </a:p>
          <a:p>
            <a:pPr marL="285750" indent="-285750" algn="ctr">
              <a:buFontTx/>
              <a:buChar char="-"/>
            </a:pPr>
            <a:endParaRPr lang="en-US" altLang="ko-KR" sz="1400" b="1" dirty="0"/>
          </a:p>
          <a:p>
            <a:pPr marL="228600" indent="-228600" algn="ctr">
              <a:buAutoNum type="arabicPeriod"/>
            </a:pPr>
            <a:r>
              <a:rPr lang="ko-KR" altLang="en-US" sz="1400" b="1" dirty="0"/>
              <a:t>사용자가 자신의 코드를 컴파일 요청한 경우 해당 소스코드가 시작된 시각과 끝난 시각을 기록 </a:t>
            </a:r>
            <a:endParaRPr lang="en-US" altLang="ko-KR" sz="1400" b="1" dirty="0"/>
          </a:p>
          <a:p>
            <a:pPr marL="228600" indent="-228600" algn="ctr">
              <a:buAutoNum type="arabicPeriod"/>
            </a:pPr>
            <a:r>
              <a:rPr lang="ko-KR" altLang="en-US" sz="1400" b="1" dirty="0"/>
              <a:t>저장된 시각의 차를 구해 소수점 여섯 번째 자리까지 반올림해서 시간 기록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3.   </a:t>
            </a:r>
            <a:r>
              <a:rPr lang="ko-KR" altLang="en-US" sz="1400" b="1" dirty="0"/>
              <a:t>컴파일 완류 후 결과창에 출력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8A6FDB-FA09-4CC5-B768-DC8F3CB07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1937283"/>
            <a:ext cx="8409359" cy="28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39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(1-6)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369" y="1567951"/>
            <a:ext cx="328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사용자 </a:t>
            </a:r>
            <a:r>
              <a:rPr lang="en-US" altLang="ko-KR" b="1" dirty="0"/>
              <a:t>IP </a:t>
            </a:r>
            <a:r>
              <a:rPr lang="ko-KR" altLang="en-US" b="1" dirty="0"/>
              <a:t>분석 메서드</a:t>
            </a:r>
            <a:endParaRPr lang="en-US" altLang="ko-KR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76123" y="5243380"/>
            <a:ext cx="8191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400" b="1" dirty="0"/>
              <a:t>요청된 컴파일에 대한 </a:t>
            </a:r>
            <a:r>
              <a:rPr lang="en-US" altLang="ko-KR" sz="1400" b="1" dirty="0"/>
              <a:t>Code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pPr marL="285750" indent="-285750" algn="ctr">
              <a:buFontTx/>
              <a:buChar char="-"/>
            </a:pPr>
            <a:endParaRPr lang="en-US" altLang="ko-KR" sz="1400" b="1" dirty="0"/>
          </a:p>
          <a:p>
            <a:pPr marL="228600" indent="-228600" algn="ctr">
              <a:buAutoNum type="arabicPeriod"/>
            </a:pPr>
            <a:r>
              <a:rPr lang="ko-KR" altLang="en-US" sz="1400" b="1" dirty="0"/>
              <a:t>사용자가 자신의 코드를 컴파일 요청한 경우 해당 </a:t>
            </a:r>
            <a:r>
              <a:rPr lang="en-US" altLang="ko-KR" sz="1400" b="1" dirty="0"/>
              <a:t>Code</a:t>
            </a:r>
            <a:r>
              <a:rPr lang="ko-KR" altLang="en-US" sz="1400" b="1" dirty="0"/>
              <a:t>에 대한 단어 검색 진행</a:t>
            </a:r>
            <a:endParaRPr lang="en-US" altLang="ko-KR" sz="1400" b="1" dirty="0"/>
          </a:p>
          <a:p>
            <a:pPr marL="228600" indent="-228600" algn="ctr">
              <a:buAutoNum type="arabicPeriod"/>
            </a:pPr>
            <a:r>
              <a:rPr lang="ko-KR" altLang="en-US" sz="1400" b="1" dirty="0"/>
              <a:t>제한된 문자 입력의 경우 </a:t>
            </a:r>
            <a:r>
              <a:rPr lang="en-US" altLang="ko-KR" sz="1400" b="1" dirty="0"/>
              <a:t>compile </a:t>
            </a:r>
            <a:r>
              <a:rPr lang="ko-KR" altLang="en-US" sz="1400" b="1" dirty="0"/>
              <a:t>종료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2E5E19-D210-4746-B813-F90415E42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59" y="1893405"/>
            <a:ext cx="7422082" cy="32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9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512" y="1988840"/>
            <a:ext cx="3979944" cy="2294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0280" y="4354869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SPRI(</a:t>
            </a:r>
            <a:r>
              <a:rPr lang="ko-KR" altLang="en-US" sz="1400" b="1" dirty="0"/>
              <a:t>소프트웨어정책연구소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의 리서치 결과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886" y="5102087"/>
            <a:ext cx="77754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본 리서치를 통해서 국내 프로그래머 개발자의 숙련도가 타국가에 비해 낮음을 알 수 있다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현재 국내에서 프로그램 개발에 대한 인지도가 급격하게 높아졌지만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해외 국가들에 비해 아직도 낮은 수준임을 알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02" y="2067228"/>
            <a:ext cx="4040033" cy="16498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56814" y="4382517"/>
            <a:ext cx="2495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프로그래머스의</a:t>
            </a:r>
            <a:r>
              <a:rPr lang="ko-KR" altLang="en-US" sz="1400" b="1" dirty="0"/>
              <a:t> 리서치 결과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323528" y="1473900"/>
            <a:ext cx="8540132" cy="4619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58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(1-7)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47844" y="1762596"/>
            <a:ext cx="347390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500" b="1" dirty="0"/>
          </a:p>
          <a:p>
            <a:pPr marL="342900" indent="-342900">
              <a:buAutoNum type="arabicPeriod"/>
            </a:pPr>
            <a:r>
              <a:rPr lang="ko-KR" altLang="en-US" sz="1500" b="1" dirty="0"/>
              <a:t>사용자가 입력한 코드를 </a:t>
            </a:r>
            <a:r>
              <a:rPr lang="en-US" altLang="ko-KR" sz="1500" b="1" dirty="0" err="1"/>
              <a:t>algotest.c</a:t>
            </a:r>
            <a:r>
              <a:rPr lang="ko-KR" altLang="en-US" sz="1500" b="1" dirty="0"/>
              <a:t>파일로 저장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2. </a:t>
            </a:r>
            <a:r>
              <a:rPr lang="ko-KR" altLang="en-US" sz="1500" b="1" dirty="0"/>
              <a:t>저장된 </a:t>
            </a:r>
            <a:r>
              <a:rPr lang="en-US" altLang="ko-KR" sz="1500" b="1" dirty="0" err="1"/>
              <a:t>algotest.c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파일을 </a:t>
            </a:r>
            <a:r>
              <a:rPr lang="en-US" altLang="ko-KR" sz="1500" b="1" dirty="0"/>
              <a:t>Container</a:t>
            </a:r>
            <a:r>
              <a:rPr lang="ko-KR" altLang="en-US" sz="1500" b="1" dirty="0"/>
              <a:t>를 사용해서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컴파일 진행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3. </a:t>
            </a:r>
            <a:r>
              <a:rPr lang="ko-KR" altLang="en-US" sz="1500" b="1" dirty="0"/>
              <a:t>컴파일 언어의 특징으로 해당 코드를 컴파일 후  실행 가능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4.</a:t>
            </a:r>
            <a:r>
              <a:rPr lang="ko-KR" altLang="en-US" sz="1500" b="1" dirty="0"/>
              <a:t> 컴파일이 성공한 경우 해당파일을 </a:t>
            </a:r>
            <a:r>
              <a:rPr lang="ko-KR" altLang="en-US" sz="1500" b="1" dirty="0" err="1"/>
              <a:t>표준입력을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사용해서 </a:t>
            </a:r>
            <a:r>
              <a:rPr lang="en-US" altLang="ko-KR" sz="1500" b="1" dirty="0"/>
              <a:t>input</a:t>
            </a:r>
            <a:r>
              <a:rPr lang="ko-KR" altLang="en-US" sz="1500" b="1" dirty="0"/>
              <a:t>값 입력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5. </a:t>
            </a:r>
            <a:r>
              <a:rPr lang="ko-KR" altLang="en-US" sz="1500" b="1" dirty="0"/>
              <a:t>결과값을 </a:t>
            </a:r>
            <a:r>
              <a:rPr lang="en-US" altLang="ko-KR" sz="1500" b="1" dirty="0" err="1"/>
              <a:t>tmp</a:t>
            </a:r>
            <a:r>
              <a:rPr lang="ko-KR" altLang="en-US" sz="1500" b="1" dirty="0"/>
              <a:t>로 </a:t>
            </a:r>
            <a:r>
              <a:rPr lang="ko-KR" altLang="en-US" sz="1500" b="1" dirty="0" err="1"/>
              <a:t>반환시킴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6. Shell </a:t>
            </a:r>
            <a:r>
              <a:rPr lang="ko-KR" altLang="en-US" sz="1500" b="1" dirty="0"/>
              <a:t>명령을 진행하기 위해 필요한 명령문을 </a:t>
            </a:r>
            <a:r>
              <a:rPr lang="en-US" altLang="ko-KR" sz="1500" b="1" dirty="0"/>
              <a:t>.</a:t>
            </a:r>
            <a:r>
              <a:rPr lang="en-US" altLang="ko-KR" sz="1500" b="1" dirty="0" err="1"/>
              <a:t>sh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파일로 작성해서 실행</a:t>
            </a:r>
            <a:endParaRPr lang="en-US" altLang="ko-KR" sz="1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BFE2E-8149-43FC-BB7E-E410CB7ABCAC}"/>
              </a:ext>
            </a:extLst>
          </p:cNvPr>
          <p:cNvSpPr txBox="1"/>
          <p:nvPr/>
        </p:nvSpPr>
        <p:spPr>
          <a:xfrm>
            <a:off x="509379" y="1637832"/>
            <a:ext cx="2580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 dirty="0"/>
              <a:t>C</a:t>
            </a:r>
            <a:r>
              <a:rPr lang="ko-KR" altLang="en-US" sz="1800" b="1" dirty="0"/>
              <a:t>언어 컴파일 과정</a:t>
            </a:r>
            <a:endParaRPr lang="en-US" altLang="ko-KR" sz="1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E6463-3B43-4115-B986-70CFA8790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79" y="2007164"/>
            <a:ext cx="4515082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(1-8)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47844" y="1762596"/>
            <a:ext cx="347390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500" b="1" dirty="0"/>
          </a:p>
          <a:p>
            <a:pPr marL="342900" indent="-342900">
              <a:buAutoNum type="arabicPeriod"/>
            </a:pPr>
            <a:r>
              <a:rPr lang="ko-KR" altLang="en-US" sz="1500" b="1" dirty="0"/>
              <a:t>사용자가 입력한 코드를 </a:t>
            </a:r>
            <a:r>
              <a:rPr lang="en-US" altLang="ko-KR" sz="1500" b="1" dirty="0" err="1"/>
              <a:t>algotest.c</a:t>
            </a:r>
            <a:r>
              <a:rPr lang="ko-KR" altLang="en-US" sz="1500" b="1" dirty="0"/>
              <a:t>파일로 저장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2. </a:t>
            </a:r>
            <a:r>
              <a:rPr lang="ko-KR" altLang="en-US" sz="1500" b="1" dirty="0"/>
              <a:t>저장된 </a:t>
            </a:r>
            <a:r>
              <a:rPr lang="en-US" altLang="ko-KR" sz="1500" b="1" dirty="0" err="1"/>
              <a:t>algotest.c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파일을 </a:t>
            </a:r>
            <a:r>
              <a:rPr lang="en-US" altLang="ko-KR" sz="1500" b="1" dirty="0"/>
              <a:t>Container</a:t>
            </a:r>
            <a:r>
              <a:rPr lang="ko-KR" altLang="en-US" sz="1500" b="1" dirty="0"/>
              <a:t>를 사용해서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컴파일 진행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3. </a:t>
            </a:r>
            <a:r>
              <a:rPr lang="ko-KR" altLang="en-US" sz="1500" b="1" dirty="0"/>
              <a:t>컴파일 언어의 특징으로 해당 코드를 컴파일 후  실행 가능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4.</a:t>
            </a:r>
            <a:r>
              <a:rPr lang="ko-KR" altLang="en-US" sz="1500" b="1" dirty="0"/>
              <a:t> 컴파일이 성공한 경우 해당파일을 </a:t>
            </a:r>
            <a:r>
              <a:rPr lang="ko-KR" altLang="en-US" sz="1500" b="1" dirty="0" err="1"/>
              <a:t>표준입력을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사용해서 </a:t>
            </a:r>
            <a:r>
              <a:rPr lang="en-US" altLang="ko-KR" sz="1500" b="1" dirty="0"/>
              <a:t>input</a:t>
            </a:r>
            <a:r>
              <a:rPr lang="ko-KR" altLang="en-US" sz="1500" b="1" dirty="0"/>
              <a:t>값 입력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5. </a:t>
            </a:r>
            <a:r>
              <a:rPr lang="ko-KR" altLang="en-US" sz="1500" b="1" dirty="0"/>
              <a:t>결과값을 </a:t>
            </a:r>
            <a:r>
              <a:rPr lang="en-US" altLang="ko-KR" sz="1500" b="1" dirty="0" err="1"/>
              <a:t>tmp</a:t>
            </a:r>
            <a:r>
              <a:rPr lang="ko-KR" altLang="en-US" sz="1500" b="1" dirty="0"/>
              <a:t>로 </a:t>
            </a:r>
            <a:r>
              <a:rPr lang="ko-KR" altLang="en-US" sz="1500" b="1" dirty="0" err="1"/>
              <a:t>반환시킴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6. Shell </a:t>
            </a:r>
            <a:r>
              <a:rPr lang="ko-KR" altLang="en-US" sz="1500" b="1" dirty="0"/>
              <a:t>명령을 진행하기 위해 필요한 명령문을 </a:t>
            </a:r>
            <a:r>
              <a:rPr lang="en-US" altLang="ko-KR" sz="1500" b="1" dirty="0"/>
              <a:t>.</a:t>
            </a:r>
            <a:r>
              <a:rPr lang="en-US" altLang="ko-KR" sz="1500" b="1" dirty="0" err="1"/>
              <a:t>sh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파일로 작성해서 실행</a:t>
            </a:r>
            <a:endParaRPr lang="en-US" altLang="ko-KR" sz="1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BFE2E-8149-43FC-BB7E-E410CB7ABCAC}"/>
              </a:ext>
            </a:extLst>
          </p:cNvPr>
          <p:cNvSpPr txBox="1"/>
          <p:nvPr/>
        </p:nvSpPr>
        <p:spPr>
          <a:xfrm>
            <a:off x="509378" y="1637832"/>
            <a:ext cx="2766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 dirty="0"/>
              <a:t>C++</a:t>
            </a:r>
            <a:r>
              <a:rPr lang="ko-KR" altLang="en-US" sz="1800" b="1" dirty="0"/>
              <a:t>언어 컴파일 과정</a:t>
            </a:r>
            <a:endParaRPr lang="en-US" altLang="ko-KR" sz="1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C4103F-7EBE-402D-9768-54E9DDF3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78" y="2031029"/>
            <a:ext cx="4807197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48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(1-9)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/>
              <a:t>JAVA</a:t>
            </a:r>
            <a:r>
              <a:rPr lang="ko-KR" altLang="en-US" sz="1800" b="1"/>
              <a:t>언어 컴파일 과정</a:t>
            </a:r>
            <a:endParaRPr lang="en-US" altLang="ko-KR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18791" y="1666824"/>
            <a:ext cx="34469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500" b="1" dirty="0"/>
          </a:p>
          <a:p>
            <a:pPr marL="342900" indent="-342900">
              <a:buAutoNum type="arabicPeriod"/>
            </a:pPr>
            <a:r>
              <a:rPr lang="ko-KR" altLang="en-US" sz="1500" b="1" dirty="0"/>
              <a:t>사용자가 입력한 코드를 </a:t>
            </a:r>
            <a:r>
              <a:rPr lang="en-US" altLang="ko-KR" sz="1500" b="1" dirty="0"/>
              <a:t>algotest.java </a:t>
            </a:r>
            <a:r>
              <a:rPr lang="ko-KR" altLang="en-US" sz="1500" b="1" dirty="0"/>
              <a:t>파일로 저장</a:t>
            </a:r>
            <a:endParaRPr lang="en-US" altLang="ko-KR" sz="1500" b="1" dirty="0"/>
          </a:p>
          <a:p>
            <a:pPr marL="342900" indent="-342900">
              <a:buAutoNum type="arabicPeriod"/>
            </a:pPr>
            <a:endParaRPr lang="en-US" altLang="ko-KR" sz="1500" b="1" dirty="0"/>
          </a:p>
          <a:p>
            <a:r>
              <a:rPr lang="en-US" altLang="ko-KR" sz="1500" b="1" dirty="0"/>
              <a:t>2. </a:t>
            </a:r>
            <a:r>
              <a:rPr lang="ko-KR" altLang="en-US" sz="1500" b="1" dirty="0"/>
              <a:t>저장된 </a:t>
            </a:r>
            <a:r>
              <a:rPr lang="en-US" altLang="ko-KR" sz="1500" b="1" dirty="0"/>
              <a:t>algotest.java </a:t>
            </a:r>
            <a:r>
              <a:rPr lang="ko-KR" altLang="en-US" sz="1500" b="1" dirty="0"/>
              <a:t>파일을 </a:t>
            </a:r>
            <a:r>
              <a:rPr lang="en-US" altLang="ko-KR" sz="1500" b="1" dirty="0"/>
              <a:t>Container</a:t>
            </a:r>
            <a:r>
              <a:rPr lang="ko-KR" altLang="en-US" sz="1500" b="1" dirty="0"/>
              <a:t>를 사용해서 컴파일 진행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3. </a:t>
            </a:r>
            <a:r>
              <a:rPr lang="ko-KR" altLang="en-US" sz="1500" b="1" dirty="0"/>
              <a:t>컴파일 언어의 특징으로 해당 코드를 컴파일 후 실행 가능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4.</a:t>
            </a:r>
            <a:r>
              <a:rPr lang="ko-KR" altLang="en-US" sz="1500" b="1" dirty="0"/>
              <a:t> 컴파일이 성공한 경우 해당파일을 </a:t>
            </a:r>
            <a:r>
              <a:rPr lang="ko-KR" altLang="en-US" sz="1500" b="1" dirty="0" err="1"/>
              <a:t>표준입력을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사용해서 </a:t>
            </a:r>
            <a:r>
              <a:rPr lang="en-US" altLang="ko-KR" sz="1500" b="1" dirty="0"/>
              <a:t>input</a:t>
            </a:r>
            <a:r>
              <a:rPr lang="ko-KR" altLang="en-US" sz="1500" b="1" dirty="0"/>
              <a:t>값 입력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5. </a:t>
            </a:r>
            <a:r>
              <a:rPr lang="ko-KR" altLang="en-US" sz="1500" b="1" dirty="0"/>
              <a:t>결과값을 </a:t>
            </a:r>
            <a:r>
              <a:rPr lang="en-US" altLang="ko-KR" sz="1500" b="1" dirty="0" err="1"/>
              <a:t>tmp</a:t>
            </a:r>
            <a:r>
              <a:rPr lang="ko-KR" altLang="en-US" sz="1500" b="1" dirty="0"/>
              <a:t>로 </a:t>
            </a:r>
            <a:r>
              <a:rPr lang="ko-KR" altLang="en-US" sz="1500" b="1" dirty="0" err="1"/>
              <a:t>반환시킴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6. Shell </a:t>
            </a:r>
            <a:r>
              <a:rPr lang="ko-KR" altLang="en-US" sz="1500" b="1" dirty="0"/>
              <a:t>명령을 진행하기 위해 필요한 명령문을 </a:t>
            </a:r>
            <a:r>
              <a:rPr lang="en-US" altLang="ko-KR" sz="1500" b="1" dirty="0"/>
              <a:t>.</a:t>
            </a:r>
            <a:r>
              <a:rPr lang="en-US" altLang="ko-KR" sz="1500" b="1" dirty="0" err="1"/>
              <a:t>sh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파일로 작성해서 실행</a:t>
            </a:r>
            <a:endParaRPr lang="en-US" altLang="ko-KR" sz="1500" b="1" dirty="0"/>
          </a:p>
          <a:p>
            <a:endParaRPr lang="en-US" altLang="ko-KR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BB288-19B4-4B1C-8F3F-646AC24ADE66}"/>
              </a:ext>
            </a:extLst>
          </p:cNvPr>
          <p:cNvSpPr txBox="1"/>
          <p:nvPr/>
        </p:nvSpPr>
        <p:spPr>
          <a:xfrm>
            <a:off x="278257" y="1524140"/>
            <a:ext cx="4576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 dirty="0"/>
              <a:t>JAVA</a:t>
            </a:r>
            <a:r>
              <a:rPr lang="ko-KR" altLang="en-US" sz="1800" b="1" dirty="0"/>
              <a:t> 컴파일 과정</a:t>
            </a:r>
            <a:endParaRPr lang="en-US" altLang="ko-KR" sz="1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483E6-F4E8-41E5-8FB6-2D74045A4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1907022"/>
            <a:ext cx="4578585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74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(1-10)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0260" y="2063208"/>
            <a:ext cx="40264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500" b="1" dirty="0"/>
          </a:p>
          <a:p>
            <a:pPr marL="342900" indent="-342900">
              <a:buAutoNum type="arabicPeriod"/>
            </a:pPr>
            <a:r>
              <a:rPr lang="ko-KR" altLang="en-US" sz="1500" b="1" dirty="0"/>
              <a:t>사용자가 입력한 코드를 </a:t>
            </a:r>
            <a:r>
              <a:rPr lang="en-US" altLang="ko-KR" sz="1500" b="1" dirty="0"/>
              <a:t>algotest.py</a:t>
            </a:r>
            <a:r>
              <a:rPr lang="ko-KR" altLang="en-US" sz="1500" b="1" dirty="0"/>
              <a:t>파일로 저장</a:t>
            </a:r>
            <a:endParaRPr lang="en-US" altLang="ko-KR" sz="1500" b="1" dirty="0"/>
          </a:p>
          <a:p>
            <a:pPr marL="342900" indent="-342900">
              <a:buAutoNum type="arabicPeriod"/>
            </a:pPr>
            <a:endParaRPr lang="en-US" altLang="ko-KR" sz="1500" b="1" dirty="0"/>
          </a:p>
          <a:p>
            <a:r>
              <a:rPr lang="en-US" altLang="ko-KR" sz="1500" b="1" dirty="0"/>
              <a:t>2. </a:t>
            </a:r>
            <a:r>
              <a:rPr lang="ko-KR" altLang="en-US" sz="1500" b="1" dirty="0"/>
              <a:t>해당파일을 </a:t>
            </a:r>
            <a:r>
              <a:rPr lang="ko-KR" altLang="en-US" sz="1500" b="1" dirty="0" err="1"/>
              <a:t>표준입력을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사용해서 결과값 도출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3. </a:t>
            </a:r>
            <a:r>
              <a:rPr lang="ko-KR" altLang="en-US" sz="1500" b="1" dirty="0"/>
              <a:t>인터프리터 언어의 특징으로 코드가 저장된 파일을 즉시 실행 가능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4. </a:t>
            </a:r>
            <a:r>
              <a:rPr lang="ko-KR" altLang="en-US" sz="1500" b="1" dirty="0"/>
              <a:t>결과값을 </a:t>
            </a:r>
            <a:r>
              <a:rPr lang="en-US" altLang="ko-KR" sz="1500" b="1" dirty="0" err="1"/>
              <a:t>tmp</a:t>
            </a:r>
            <a:r>
              <a:rPr lang="ko-KR" altLang="en-US" sz="1500" b="1" dirty="0"/>
              <a:t>로 </a:t>
            </a:r>
            <a:r>
              <a:rPr lang="ko-KR" altLang="en-US" sz="1500" b="1" dirty="0" err="1"/>
              <a:t>반환시킴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5. Shell </a:t>
            </a:r>
            <a:r>
              <a:rPr lang="ko-KR" altLang="en-US" sz="1500" b="1" dirty="0"/>
              <a:t>명령을 진행하기 위해 필요한 명령문을 </a:t>
            </a:r>
            <a:r>
              <a:rPr lang="en-US" altLang="ko-KR" sz="1500" b="1" dirty="0"/>
              <a:t>.</a:t>
            </a:r>
            <a:r>
              <a:rPr lang="en-US" altLang="ko-KR" sz="1500" b="1" dirty="0" err="1"/>
              <a:t>sh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파일로 작성해서 실행</a:t>
            </a:r>
            <a:endParaRPr lang="en-US" altLang="ko-KR" sz="1500" b="1" dirty="0"/>
          </a:p>
          <a:p>
            <a:endParaRPr lang="en-US" altLang="ko-KR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6DD2B-3389-4FAF-8448-5A9CC0D7783E}"/>
              </a:ext>
            </a:extLst>
          </p:cNvPr>
          <p:cNvSpPr txBox="1"/>
          <p:nvPr/>
        </p:nvSpPr>
        <p:spPr>
          <a:xfrm>
            <a:off x="276890" y="1545910"/>
            <a:ext cx="4576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 dirty="0"/>
              <a:t>Python</a:t>
            </a:r>
            <a:r>
              <a:rPr lang="ko-KR" altLang="en-US" sz="1800" b="1" dirty="0"/>
              <a:t> 컴파일 과정</a:t>
            </a:r>
            <a:endParaRPr lang="en-US" altLang="ko-KR" sz="1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DC9D3C-E5E9-4AB7-9461-972F39E9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90" y="2121973"/>
            <a:ext cx="4635738" cy="33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45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(1-11)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/>
              <a:t>JAVASCRIPT</a:t>
            </a:r>
            <a:r>
              <a:rPr lang="ko-KR" altLang="en-US" sz="1800" b="1"/>
              <a:t>언어 컴파일 과정</a:t>
            </a:r>
            <a:endParaRPr lang="en-US" altLang="ko-KR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978426" y="2060848"/>
            <a:ext cx="394331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500" b="1" dirty="0"/>
          </a:p>
          <a:p>
            <a:pPr marL="342900" indent="-342900">
              <a:buAutoNum type="arabicPeriod"/>
            </a:pPr>
            <a:r>
              <a:rPr lang="ko-KR" altLang="en-US" sz="1500" b="1" dirty="0"/>
              <a:t>사용자가 입력한 코드를 </a:t>
            </a:r>
            <a:r>
              <a:rPr lang="en-US" altLang="ko-KR" sz="1500" b="1" dirty="0"/>
              <a:t>algotest.js</a:t>
            </a:r>
            <a:r>
              <a:rPr lang="ko-KR" altLang="en-US" sz="1500" b="1" dirty="0"/>
              <a:t>파일로 저장</a:t>
            </a:r>
            <a:endParaRPr lang="en-US" altLang="ko-KR" sz="1500" b="1" dirty="0"/>
          </a:p>
          <a:p>
            <a:pPr marL="342900" indent="-342900">
              <a:buAutoNum type="arabicPeriod"/>
            </a:pPr>
            <a:endParaRPr lang="en-US" altLang="ko-KR" sz="1500" b="1" dirty="0"/>
          </a:p>
          <a:p>
            <a:r>
              <a:rPr lang="en-US" altLang="ko-KR" sz="1500" b="1" dirty="0"/>
              <a:t>2. </a:t>
            </a:r>
            <a:r>
              <a:rPr lang="ko-KR" altLang="en-US" sz="1500" b="1" dirty="0"/>
              <a:t>해당파일을 </a:t>
            </a:r>
            <a:r>
              <a:rPr lang="ko-KR" altLang="en-US" sz="1500" b="1" dirty="0" err="1"/>
              <a:t>표준입력을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사용해서 결과값 도출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3. </a:t>
            </a:r>
            <a:r>
              <a:rPr lang="ko-KR" altLang="en-US" sz="1500" b="1" dirty="0" err="1"/>
              <a:t>인터프린트</a:t>
            </a:r>
            <a:r>
              <a:rPr lang="ko-KR" altLang="en-US" sz="1500" b="1" dirty="0"/>
              <a:t> 언어의 특징으로 코드가 저장된 파일을 즉시 실행 가능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4. </a:t>
            </a:r>
            <a:r>
              <a:rPr lang="ko-KR" altLang="en-US" sz="1500" b="1" dirty="0"/>
              <a:t>결과값을 </a:t>
            </a:r>
            <a:r>
              <a:rPr lang="en-US" altLang="ko-KR" sz="1500" b="1" dirty="0" err="1"/>
              <a:t>tmp</a:t>
            </a:r>
            <a:r>
              <a:rPr lang="ko-KR" altLang="en-US" sz="1500" b="1" dirty="0"/>
              <a:t>로 </a:t>
            </a:r>
            <a:r>
              <a:rPr lang="ko-KR" altLang="en-US" sz="1500" b="1" dirty="0" err="1"/>
              <a:t>반환시킴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5. Shell </a:t>
            </a:r>
            <a:r>
              <a:rPr lang="ko-KR" altLang="en-US" sz="1500" b="1" dirty="0"/>
              <a:t>명령을 진행하기 위해 필요한 명령문을 </a:t>
            </a:r>
            <a:r>
              <a:rPr lang="en-US" altLang="ko-KR" sz="1500" b="1" dirty="0"/>
              <a:t>.</a:t>
            </a:r>
            <a:r>
              <a:rPr lang="en-US" altLang="ko-KR" sz="1500" b="1" dirty="0" err="1"/>
              <a:t>sh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파일로 작성해서 실행</a:t>
            </a:r>
            <a:endParaRPr lang="en-US" altLang="ko-KR" sz="1500" b="1" dirty="0"/>
          </a:p>
          <a:p>
            <a:endParaRPr lang="en-US" altLang="ko-KR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D090C-5450-411F-BBCE-F65765DFBC19}"/>
              </a:ext>
            </a:extLst>
          </p:cNvPr>
          <p:cNvSpPr txBox="1"/>
          <p:nvPr/>
        </p:nvSpPr>
        <p:spPr>
          <a:xfrm>
            <a:off x="247625" y="1547044"/>
            <a:ext cx="4576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 dirty="0"/>
              <a:t>JAVASCRIPT</a:t>
            </a:r>
            <a:r>
              <a:rPr lang="ko-KR" altLang="en-US" sz="1800" b="1" dirty="0"/>
              <a:t> 컴파일 과정</a:t>
            </a:r>
            <a:endParaRPr lang="en-US" altLang="ko-KR" sz="1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A1CEAB-EBA6-4EF0-A02F-FE0F7670D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41" y="2083508"/>
            <a:ext cx="4476980" cy="33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5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(1-12)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/>
              <a:t>JAVASCRIPT</a:t>
            </a:r>
            <a:r>
              <a:rPr lang="ko-KR" altLang="en-US" sz="1800" b="1"/>
              <a:t>언어 컴파일 과정</a:t>
            </a:r>
            <a:endParaRPr lang="en-US" altLang="ko-KR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820042" y="2708920"/>
            <a:ext cx="39433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500" b="1" dirty="0"/>
          </a:p>
          <a:p>
            <a:r>
              <a:rPr lang="en-US" altLang="ko-KR" sz="1500" b="1" dirty="0"/>
              <a:t>1. </a:t>
            </a:r>
            <a:r>
              <a:rPr lang="ko-KR" altLang="en-US" sz="1500" b="1" dirty="0"/>
              <a:t>사용자의 요청을 받을 경우 </a:t>
            </a:r>
            <a:r>
              <a:rPr lang="en-US" altLang="ko-KR" sz="1500" b="1" dirty="0"/>
              <a:t>Connect </a:t>
            </a:r>
            <a:r>
              <a:rPr lang="ko-KR" altLang="en-US" sz="1500" b="1" dirty="0"/>
              <a:t>메서드를 통해 소켓 통신을 </a:t>
            </a:r>
            <a:r>
              <a:rPr lang="en-US" altLang="ko-KR" sz="1500" b="1" dirty="0"/>
              <a:t>Open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2. </a:t>
            </a:r>
            <a:r>
              <a:rPr lang="ko-KR" altLang="en-US" sz="1500" b="1" dirty="0"/>
              <a:t>사용자의 요청을 받을 경우 </a:t>
            </a:r>
            <a:r>
              <a:rPr lang="en-US" altLang="ko-KR" sz="1500" b="1" dirty="0" err="1"/>
              <a:t>DisConnect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메서드를 통해 소켓 통신을 </a:t>
            </a:r>
            <a:r>
              <a:rPr lang="en-US" altLang="ko-KR" sz="1500" b="1" dirty="0"/>
              <a:t>Close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3. </a:t>
            </a:r>
            <a:r>
              <a:rPr lang="ko-KR" altLang="en-US" sz="1500" b="1" dirty="0"/>
              <a:t>사용자의 입력 요청을 받을 경우 </a:t>
            </a:r>
            <a:r>
              <a:rPr lang="en-US" altLang="ko-KR" sz="1500" b="1" dirty="0"/>
              <a:t>Message </a:t>
            </a:r>
            <a:r>
              <a:rPr lang="ko-KR" altLang="en-US" sz="1500" b="1" dirty="0"/>
              <a:t>전송 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D090C-5450-411F-BBCE-F65765DFBC19}"/>
              </a:ext>
            </a:extLst>
          </p:cNvPr>
          <p:cNvSpPr txBox="1"/>
          <p:nvPr/>
        </p:nvSpPr>
        <p:spPr>
          <a:xfrm>
            <a:off x="247625" y="1547044"/>
            <a:ext cx="4576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 dirty="0"/>
              <a:t>Socket </a:t>
            </a:r>
            <a:r>
              <a:rPr lang="ko-KR" altLang="en-US" sz="1800" b="1" dirty="0"/>
              <a:t>통신 메서드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 </a:t>
            </a:r>
            <a:endParaRPr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D4621-AFEF-4E60-AFAC-A6A0F5BC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1935134"/>
            <a:ext cx="3835597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02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16236-6F51-4475-821F-E7E630AA7F37}"/>
              </a:ext>
            </a:extLst>
          </p:cNvPr>
          <p:cNvSpPr txBox="1"/>
          <p:nvPr/>
        </p:nvSpPr>
        <p:spPr>
          <a:xfrm>
            <a:off x="414112" y="170444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user </a:t>
            </a:r>
            <a:r>
              <a:rPr lang="ko-KR" altLang="en-US" sz="1400" b="1" dirty="0">
                <a:latin typeface="+mj-ea"/>
                <a:ea typeface="+mj-ea"/>
              </a:rPr>
              <a:t>테이블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회원 정보 저장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3639CDB-B7F2-4FA7-9F01-4B404D9C7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633367"/>
              </p:ext>
            </p:extLst>
          </p:nvPr>
        </p:nvGraphicFramePr>
        <p:xfrm>
          <a:off x="424356" y="2256881"/>
          <a:ext cx="8396115" cy="2773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47195">
                  <a:extLst>
                    <a:ext uri="{9D8B030D-6E8A-4147-A177-3AD203B41FA5}">
                      <a16:colId xmlns:a16="http://schemas.microsoft.com/office/drawing/2014/main" val="2004526143"/>
                    </a:ext>
                  </a:extLst>
                </a:gridCol>
                <a:gridCol w="1687230">
                  <a:extLst>
                    <a:ext uri="{9D8B030D-6E8A-4147-A177-3AD203B41FA5}">
                      <a16:colId xmlns:a16="http://schemas.microsoft.com/office/drawing/2014/main" val="2407594793"/>
                    </a:ext>
                  </a:extLst>
                </a:gridCol>
                <a:gridCol w="1687230">
                  <a:extLst>
                    <a:ext uri="{9D8B030D-6E8A-4147-A177-3AD203B41FA5}">
                      <a16:colId xmlns:a16="http://schemas.microsoft.com/office/drawing/2014/main" val="4183223444"/>
                    </a:ext>
                  </a:extLst>
                </a:gridCol>
                <a:gridCol w="1687230">
                  <a:extLst>
                    <a:ext uri="{9D8B030D-6E8A-4147-A177-3AD203B41FA5}">
                      <a16:colId xmlns:a16="http://schemas.microsoft.com/office/drawing/2014/main" val="1683173598"/>
                    </a:ext>
                  </a:extLst>
                </a:gridCol>
                <a:gridCol w="1687230">
                  <a:extLst>
                    <a:ext uri="{9D8B030D-6E8A-4147-A177-3AD203B41FA5}">
                      <a16:colId xmlns:a16="http://schemas.microsoft.com/office/drawing/2014/main" val="378576709"/>
                    </a:ext>
                  </a:extLst>
                </a:gridCol>
              </a:tblGrid>
              <a:tr h="2319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항목명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Type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선택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값 목록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669156"/>
                  </a:ext>
                </a:extLst>
              </a:tr>
              <a:tr h="2319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user_id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Varchar(30)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28259"/>
                  </a:ext>
                </a:extLst>
              </a:tr>
              <a:tr h="2319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user_passwd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Varchar(50)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19432"/>
                  </a:ext>
                </a:extLst>
              </a:tr>
              <a:tr h="3942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user_name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Varchar(20)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이름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58900"/>
                  </a:ext>
                </a:extLst>
              </a:tr>
              <a:tr h="2319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user_introduce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Varchar(3000)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선택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소개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88155"/>
                  </a:ext>
                </a:extLst>
              </a:tr>
              <a:tr h="39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user_authority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Varchar(30)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권한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ADMIN/USER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64633"/>
                  </a:ext>
                </a:extLst>
              </a:tr>
              <a:tr h="3942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+mj-ea"/>
                          <a:ea typeface="+mj-ea"/>
                          <a:cs typeface="AaBecomeStar" panose="02020603020101020101" pitchFamily="18" charset="-127"/>
                        </a:rPr>
                        <a:t>user_img</a:t>
                      </a:r>
                      <a:endParaRPr lang="ko-KR" altLang="en-US" sz="1400" dirty="0">
                        <a:latin typeface="+mj-ea"/>
                        <a:ea typeface="+mj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j-ea"/>
                          <a:ea typeface="+mj-ea"/>
                          <a:cs typeface="AaBecomeStar" panose="02020603020101020101" pitchFamily="18" charset="-127"/>
                        </a:rPr>
                        <a:t>MEDIUMBLOB</a:t>
                      </a:r>
                      <a:endParaRPr lang="ko-KR" altLang="en-US" sz="1400" dirty="0">
                        <a:latin typeface="+mj-ea"/>
                        <a:ea typeface="+mj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j-ea"/>
                          <a:ea typeface="+mj-ea"/>
                          <a:cs typeface="AaBecomeStar" panose="02020603020101020101" pitchFamily="18" charset="-127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j-ea"/>
                          <a:ea typeface="+mj-ea"/>
                          <a:cs typeface="AaBecomeStar" panose="02020603020101020101" pitchFamily="18" charset="-127"/>
                        </a:rPr>
                        <a:t>유저를 표현하는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j-ea"/>
                          <a:ea typeface="+mj-ea"/>
                          <a:cs typeface="AaBecomeStar" panose="02020603020101020101" pitchFamily="18" charset="-127"/>
                        </a:rPr>
                        <a:t>Byte</a:t>
                      </a:r>
                      <a:r>
                        <a:rPr lang="ko-KR" altLang="en-US" sz="1400" dirty="0">
                          <a:latin typeface="+mj-ea"/>
                          <a:ea typeface="+mj-ea"/>
                          <a:cs typeface="AaBecomeStar" panose="02020603020101020101" pitchFamily="18" charset="-127"/>
                        </a:rPr>
                        <a:t>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40611"/>
                  </a:ext>
                </a:extLst>
              </a:tr>
            </a:tbl>
          </a:graphicData>
        </a:graphic>
      </p:graphicFrame>
      <p:sp>
        <p:nvSpPr>
          <p:cNvPr id="14" name="제목 12"/>
          <p:cNvSpPr txBox="1">
            <a:spLocks/>
          </p:cNvSpPr>
          <p:nvPr/>
        </p:nvSpPr>
        <p:spPr>
          <a:xfrm>
            <a:off x="827584" y="665075"/>
            <a:ext cx="1656184" cy="389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b="1" kern="0" dirty="0">
                <a:solidFill>
                  <a:schemeClr val="bg1"/>
                </a:solidFill>
              </a:rPr>
              <a:t>테이블 정의서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0885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827584" y="665075"/>
            <a:ext cx="1656184" cy="389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b="1" kern="0" dirty="0">
                <a:solidFill>
                  <a:schemeClr val="bg1"/>
                </a:solidFill>
              </a:rPr>
              <a:t>테이블 정의서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94F666-97EF-48F6-A8BF-3EA439A870F4}"/>
              </a:ext>
            </a:extLst>
          </p:cNvPr>
          <p:cNvSpPr txBox="1"/>
          <p:nvPr/>
        </p:nvSpPr>
        <p:spPr>
          <a:xfrm>
            <a:off x="424355" y="1516079"/>
            <a:ext cx="2591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category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en-US" altLang="ko-KR" sz="1400" b="1" dirty="0"/>
              <a:t>- </a:t>
            </a:r>
            <a:r>
              <a:rPr lang="ko-KR" altLang="en-US" sz="1400" b="1" dirty="0"/>
              <a:t>카테고리 정의</a:t>
            </a:r>
          </a:p>
        </p:txBody>
      </p:sp>
      <p:graphicFrame>
        <p:nvGraphicFramePr>
          <p:cNvPr id="47" name="표 2">
            <a:extLst>
              <a:ext uri="{FF2B5EF4-FFF2-40B4-BE49-F238E27FC236}">
                <a16:creationId xmlns:a16="http://schemas.microsoft.com/office/drawing/2014/main" id="{25BAE179-373D-425C-AF28-B468A9D93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345401"/>
              </p:ext>
            </p:extLst>
          </p:nvPr>
        </p:nvGraphicFramePr>
        <p:xfrm>
          <a:off x="424355" y="2049964"/>
          <a:ext cx="8452433" cy="112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58245">
                  <a:extLst>
                    <a:ext uri="{9D8B030D-6E8A-4147-A177-3AD203B41FA5}">
                      <a16:colId xmlns:a16="http://schemas.microsoft.com/office/drawing/2014/main" val="2004526143"/>
                    </a:ext>
                  </a:extLst>
                </a:gridCol>
                <a:gridCol w="1698547">
                  <a:extLst>
                    <a:ext uri="{9D8B030D-6E8A-4147-A177-3AD203B41FA5}">
                      <a16:colId xmlns:a16="http://schemas.microsoft.com/office/drawing/2014/main" val="2407594793"/>
                    </a:ext>
                  </a:extLst>
                </a:gridCol>
                <a:gridCol w="1698547">
                  <a:extLst>
                    <a:ext uri="{9D8B030D-6E8A-4147-A177-3AD203B41FA5}">
                      <a16:colId xmlns:a16="http://schemas.microsoft.com/office/drawing/2014/main" val="4183223444"/>
                    </a:ext>
                  </a:extLst>
                </a:gridCol>
                <a:gridCol w="1698547">
                  <a:extLst>
                    <a:ext uri="{9D8B030D-6E8A-4147-A177-3AD203B41FA5}">
                      <a16:colId xmlns:a16="http://schemas.microsoft.com/office/drawing/2014/main" val="1683173598"/>
                    </a:ext>
                  </a:extLst>
                </a:gridCol>
                <a:gridCol w="1698547">
                  <a:extLst>
                    <a:ext uri="{9D8B030D-6E8A-4147-A177-3AD203B41FA5}">
                      <a16:colId xmlns:a16="http://schemas.microsoft.com/office/drawing/2014/main" val="378576709"/>
                    </a:ext>
                  </a:extLst>
                </a:gridCol>
              </a:tblGrid>
              <a:tr h="2971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Type</a:t>
                      </a:r>
                      <a:endParaRPr lang="ko-KR" altLang="en-US" sz="1400" dirty="0">
                        <a:latin typeface="+mn-ea"/>
                        <a:ea typeface="+mn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필수</a:t>
                      </a:r>
                      <a:r>
                        <a:rPr lang="en-US" altLang="ko-KR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값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669156"/>
                  </a:ext>
                </a:extLst>
              </a:tr>
              <a:tr h="2971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Category_id</a:t>
                      </a:r>
                      <a:endParaRPr lang="ko-KR" altLang="en-US" sz="1400" dirty="0">
                        <a:latin typeface="+mn-ea"/>
                        <a:ea typeface="+mn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Varchar(10)</a:t>
                      </a:r>
                      <a:endParaRPr lang="ko-KR" altLang="en-US" sz="1400" dirty="0">
                        <a:latin typeface="+mn-ea"/>
                        <a:ea typeface="+mn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카테고리 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CA_XXXX</a:t>
                      </a:r>
                      <a:endParaRPr lang="ko-KR" altLang="en-US" sz="1400" dirty="0">
                        <a:latin typeface="+mn-ea"/>
                        <a:ea typeface="+mn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28259"/>
                  </a:ext>
                </a:extLst>
              </a:tr>
              <a:tr h="512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Category_name</a:t>
                      </a:r>
                      <a:endParaRPr lang="ko-KR" altLang="en-US" sz="1400" dirty="0">
                        <a:latin typeface="+mn-ea"/>
                        <a:ea typeface="+mn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Varchar(100)</a:t>
                      </a:r>
                      <a:endParaRPr lang="ko-KR" altLang="en-US" sz="1400" dirty="0">
                        <a:latin typeface="+mn-ea"/>
                        <a:ea typeface="+mn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카테고리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BFS, DFS, </a:t>
                      </a:r>
                      <a:r>
                        <a:rPr lang="ko-KR" altLang="en-US" sz="1400" dirty="0">
                          <a:latin typeface="+mn-ea"/>
                          <a:ea typeface="+mn-ea"/>
                          <a:cs typeface="AaBecomeStar" panose="02020603020101020101" pitchFamily="18" charset="-127"/>
                        </a:rPr>
                        <a:t>다이나믹 프로그래밍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1943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9F5CF50-C7B4-4970-A2F0-EDBE50460E2A}"/>
              </a:ext>
            </a:extLst>
          </p:cNvPr>
          <p:cNvSpPr txBox="1"/>
          <p:nvPr/>
        </p:nvSpPr>
        <p:spPr>
          <a:xfrm>
            <a:off x="424355" y="3466797"/>
            <a:ext cx="2591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chat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en-US" altLang="ko-KR" sz="1400" b="1" dirty="0"/>
              <a:t>- </a:t>
            </a:r>
            <a:r>
              <a:rPr lang="ko-KR" altLang="en-US" sz="1400" b="1" dirty="0"/>
              <a:t>채팅에 관한 정보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05538F71-F9A9-47C7-95B2-31FF88601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317498"/>
              </p:ext>
            </p:extLst>
          </p:nvPr>
        </p:nvGraphicFramePr>
        <p:xfrm>
          <a:off x="424355" y="3976464"/>
          <a:ext cx="8452431" cy="1828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58243">
                  <a:extLst>
                    <a:ext uri="{9D8B030D-6E8A-4147-A177-3AD203B41FA5}">
                      <a16:colId xmlns:a16="http://schemas.microsoft.com/office/drawing/2014/main" val="2004526143"/>
                    </a:ext>
                  </a:extLst>
                </a:gridCol>
                <a:gridCol w="1698547">
                  <a:extLst>
                    <a:ext uri="{9D8B030D-6E8A-4147-A177-3AD203B41FA5}">
                      <a16:colId xmlns:a16="http://schemas.microsoft.com/office/drawing/2014/main" val="2407594793"/>
                    </a:ext>
                  </a:extLst>
                </a:gridCol>
                <a:gridCol w="1698547">
                  <a:extLst>
                    <a:ext uri="{9D8B030D-6E8A-4147-A177-3AD203B41FA5}">
                      <a16:colId xmlns:a16="http://schemas.microsoft.com/office/drawing/2014/main" val="4183223444"/>
                    </a:ext>
                  </a:extLst>
                </a:gridCol>
                <a:gridCol w="1698547">
                  <a:extLst>
                    <a:ext uri="{9D8B030D-6E8A-4147-A177-3AD203B41FA5}">
                      <a16:colId xmlns:a16="http://schemas.microsoft.com/office/drawing/2014/main" val="1683173598"/>
                    </a:ext>
                  </a:extLst>
                </a:gridCol>
                <a:gridCol w="1698547">
                  <a:extLst>
                    <a:ext uri="{9D8B030D-6E8A-4147-A177-3AD203B41FA5}">
                      <a16:colId xmlns:a16="http://schemas.microsoft.com/office/drawing/2014/main" val="378576709"/>
                    </a:ext>
                  </a:extLst>
                </a:gridCol>
              </a:tblGrid>
              <a:tr h="1491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Type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필수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값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669156"/>
                  </a:ext>
                </a:extLst>
              </a:tr>
              <a:tr h="1491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chat_id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int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채팅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28259"/>
                  </a:ext>
                </a:extLst>
              </a:tr>
              <a:tr h="1491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chat_content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Varchar(2000)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채팅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19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chat_date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datetime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채팅 작성 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58900"/>
                  </a:ext>
                </a:extLst>
              </a:tr>
              <a:tr h="1491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user_id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+mn-ea"/>
                          <a:cs typeface="AaBecomeStar" panose="02020603020101020101" pitchFamily="18" charset="-127"/>
                        </a:rPr>
                        <a:t>Varchar(30)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+mn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작성자 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88155"/>
                  </a:ext>
                </a:extLst>
              </a:tr>
              <a:tr h="16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problem_id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int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문제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446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270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97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9A0D0-5E63-4000-BF73-194046659674}"/>
              </a:ext>
            </a:extLst>
          </p:cNvPr>
          <p:cNvSpPr txBox="1"/>
          <p:nvPr/>
        </p:nvSpPr>
        <p:spPr>
          <a:xfrm>
            <a:off x="340382" y="1545910"/>
            <a:ext cx="430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problem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en-US" altLang="ko-KR" sz="1400" b="1" dirty="0"/>
              <a:t>- </a:t>
            </a:r>
            <a:r>
              <a:rPr lang="ko-KR" altLang="en-US" sz="1400" b="1" dirty="0"/>
              <a:t>문제 정보와 성공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실패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제출횟수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문제 분류 저장</a:t>
            </a: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25BAE179-373D-425C-AF28-B468A9D93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24939"/>
              </p:ext>
            </p:extLst>
          </p:nvPr>
        </p:nvGraphicFramePr>
        <p:xfrm>
          <a:off x="437502" y="2125805"/>
          <a:ext cx="8382971" cy="4191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44615">
                  <a:extLst>
                    <a:ext uri="{9D8B030D-6E8A-4147-A177-3AD203B41FA5}">
                      <a16:colId xmlns:a16="http://schemas.microsoft.com/office/drawing/2014/main" val="2004526143"/>
                    </a:ext>
                  </a:extLst>
                </a:gridCol>
                <a:gridCol w="1684589">
                  <a:extLst>
                    <a:ext uri="{9D8B030D-6E8A-4147-A177-3AD203B41FA5}">
                      <a16:colId xmlns:a16="http://schemas.microsoft.com/office/drawing/2014/main" val="2407594793"/>
                    </a:ext>
                  </a:extLst>
                </a:gridCol>
                <a:gridCol w="1684589">
                  <a:extLst>
                    <a:ext uri="{9D8B030D-6E8A-4147-A177-3AD203B41FA5}">
                      <a16:colId xmlns:a16="http://schemas.microsoft.com/office/drawing/2014/main" val="4183223444"/>
                    </a:ext>
                  </a:extLst>
                </a:gridCol>
                <a:gridCol w="1684589">
                  <a:extLst>
                    <a:ext uri="{9D8B030D-6E8A-4147-A177-3AD203B41FA5}">
                      <a16:colId xmlns:a16="http://schemas.microsoft.com/office/drawing/2014/main" val="1683173598"/>
                    </a:ext>
                  </a:extLst>
                </a:gridCol>
                <a:gridCol w="1684589">
                  <a:extLst>
                    <a:ext uri="{9D8B030D-6E8A-4147-A177-3AD203B41FA5}">
                      <a16:colId xmlns:a16="http://schemas.microsoft.com/office/drawing/2014/main" val="378576709"/>
                    </a:ext>
                  </a:extLst>
                </a:gridCol>
              </a:tblGrid>
              <a:tr h="2749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항목명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Type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선택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값 목록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669156"/>
                  </a:ext>
                </a:extLst>
              </a:tr>
              <a:tr h="274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problem_id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Varchar(10)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필수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문제 번호</a:t>
                      </a:r>
                      <a:endParaRPr lang="ko-KR" altLang="en-US" sz="1300" dirty="0">
                        <a:latin typeface="+mj-ea"/>
                        <a:ea typeface="+mj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CA_XXXX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28259"/>
                  </a:ext>
                </a:extLst>
              </a:tr>
              <a:tr h="274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problem_title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Varchar(100)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필수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j-ea"/>
                          <a:ea typeface="+mj-ea"/>
                          <a:cs typeface="AaBecomeStar" panose="02020603020101020101" pitchFamily="18" charset="-127"/>
                        </a:rPr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19432"/>
                  </a:ext>
                </a:extLst>
              </a:tr>
              <a:tr h="467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problem_content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Varchar(3000)</a:t>
                      </a:r>
                      <a:endParaRPr lang="ko-KR" altLang="en-US" sz="1300" dirty="0"/>
                    </a:p>
                    <a:p>
                      <a:pPr latinLnBrk="1"/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필수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내용</a:t>
                      </a:r>
                    </a:p>
                    <a:p>
                      <a:pPr latinLnBrk="1"/>
                      <a:endParaRPr lang="ko-KR" altLang="en-US" sz="1300" dirty="0">
                        <a:latin typeface="+mj-ea"/>
                        <a:ea typeface="+mj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58900"/>
                  </a:ext>
                </a:extLst>
              </a:tr>
              <a:tr h="274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problem_time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필수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제한 시간</a:t>
                      </a:r>
                      <a:endParaRPr lang="ko-KR" altLang="en-US" sz="1300" dirty="0">
                        <a:latin typeface="+mj-ea"/>
                        <a:ea typeface="+mj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88155"/>
                  </a:ext>
                </a:extLst>
              </a:tr>
              <a:tr h="467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problem_hint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j-ea"/>
                          <a:ea typeface="+mj-ea"/>
                          <a:cs typeface="AaBecomeStar" panose="02020603020101020101" pitchFamily="18" charset="-127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힌트 코드</a:t>
                      </a:r>
                    </a:p>
                    <a:p>
                      <a:pPr latinLnBrk="1"/>
                      <a:endParaRPr lang="ko-KR" altLang="en-US" sz="1300" dirty="0">
                        <a:latin typeface="+mj-ea"/>
                        <a:ea typeface="+mj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64633"/>
                  </a:ext>
                </a:extLst>
              </a:tr>
              <a:tr h="467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problem_submitnum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필수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제출횟수</a:t>
                      </a:r>
                    </a:p>
                    <a:p>
                      <a:pPr latinLnBrk="1"/>
                      <a:endParaRPr lang="ko-KR" altLang="en-US" sz="1300" dirty="0">
                        <a:latin typeface="+mj-ea"/>
                        <a:ea typeface="+mj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446502"/>
                  </a:ext>
                </a:extLst>
              </a:tr>
              <a:tr h="467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problem_successnum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필수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성공 횟수</a:t>
                      </a:r>
                      <a:endParaRPr lang="ko-KR" altLang="en-US" sz="1300" dirty="0">
                        <a:latin typeface="+mj-ea"/>
                        <a:ea typeface="+mj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56057"/>
                  </a:ext>
                </a:extLst>
              </a:tr>
              <a:tr h="274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problem_failnum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필수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실패 횟수</a:t>
                      </a:r>
                      <a:endParaRPr lang="ko-KR" altLang="en-US" sz="1300" dirty="0">
                        <a:latin typeface="+mj-ea"/>
                        <a:ea typeface="+mj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38808"/>
                  </a:ext>
                </a:extLst>
              </a:tr>
              <a:tr h="274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problem_level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필수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난이도</a:t>
                      </a:r>
                      <a:endParaRPr lang="ko-KR" altLang="en-US" sz="1300" dirty="0">
                        <a:latin typeface="+mj-ea"/>
                        <a:ea typeface="+mj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1,2,3,4,5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67883"/>
                  </a:ext>
                </a:extLst>
              </a:tr>
              <a:tr h="467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category_id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필수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분류</a:t>
                      </a:r>
                      <a:endParaRPr lang="ko-KR" altLang="en-US" sz="1300" dirty="0">
                        <a:latin typeface="+mj-ea"/>
                        <a:ea typeface="+mj-ea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BFS, DFS, </a:t>
                      </a:r>
                      <a:r>
                        <a:rPr lang="ko-KR" altLang="en-US" sz="1300" dirty="0"/>
                        <a:t>다이나믹 프로그래밍 등</a:t>
                      </a:r>
                      <a:endParaRPr lang="ko-KR" altLang="en-US" sz="13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57228"/>
                  </a:ext>
                </a:extLst>
              </a:tr>
            </a:tbl>
          </a:graphicData>
        </a:graphic>
      </p:graphicFrame>
      <p:sp>
        <p:nvSpPr>
          <p:cNvPr id="16" name="제목 12"/>
          <p:cNvSpPr txBox="1">
            <a:spLocks/>
          </p:cNvSpPr>
          <p:nvPr/>
        </p:nvSpPr>
        <p:spPr>
          <a:xfrm>
            <a:off x="827584" y="665075"/>
            <a:ext cx="1656184" cy="389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b="1" kern="0" dirty="0">
                <a:solidFill>
                  <a:schemeClr val="bg1"/>
                </a:solidFill>
              </a:rPr>
              <a:t>테이블 정의서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4497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887E9-5DBD-4F51-808D-495307EFCC7A}"/>
              </a:ext>
            </a:extLst>
          </p:cNvPr>
          <p:cNvSpPr txBox="1"/>
          <p:nvPr/>
        </p:nvSpPr>
        <p:spPr>
          <a:xfrm>
            <a:off x="382496" y="1674290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testcase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en-US" altLang="ko-KR" sz="1400" b="1" dirty="0"/>
              <a:t>- </a:t>
            </a:r>
            <a:r>
              <a:rPr lang="ko-KR" altLang="en-US" sz="1400" b="1" dirty="0"/>
              <a:t>문제에 대한 테스트케이스 저장</a:t>
            </a:r>
          </a:p>
        </p:txBody>
      </p: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25BAE179-373D-425C-AF28-B468A9D93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70216"/>
              </p:ext>
            </p:extLst>
          </p:nvPr>
        </p:nvGraphicFramePr>
        <p:xfrm>
          <a:off x="417644" y="2241599"/>
          <a:ext cx="8330820" cy="220596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34384">
                  <a:extLst>
                    <a:ext uri="{9D8B030D-6E8A-4147-A177-3AD203B41FA5}">
                      <a16:colId xmlns:a16="http://schemas.microsoft.com/office/drawing/2014/main" val="2004526143"/>
                    </a:ext>
                  </a:extLst>
                </a:gridCol>
                <a:gridCol w="1674109">
                  <a:extLst>
                    <a:ext uri="{9D8B030D-6E8A-4147-A177-3AD203B41FA5}">
                      <a16:colId xmlns:a16="http://schemas.microsoft.com/office/drawing/2014/main" val="2407594793"/>
                    </a:ext>
                  </a:extLst>
                </a:gridCol>
                <a:gridCol w="1674109">
                  <a:extLst>
                    <a:ext uri="{9D8B030D-6E8A-4147-A177-3AD203B41FA5}">
                      <a16:colId xmlns:a16="http://schemas.microsoft.com/office/drawing/2014/main" val="4183223444"/>
                    </a:ext>
                  </a:extLst>
                </a:gridCol>
                <a:gridCol w="1674109">
                  <a:extLst>
                    <a:ext uri="{9D8B030D-6E8A-4147-A177-3AD203B41FA5}">
                      <a16:colId xmlns:a16="http://schemas.microsoft.com/office/drawing/2014/main" val="1683173598"/>
                    </a:ext>
                  </a:extLst>
                </a:gridCol>
                <a:gridCol w="1674109">
                  <a:extLst>
                    <a:ext uri="{9D8B030D-6E8A-4147-A177-3AD203B41FA5}">
                      <a16:colId xmlns:a16="http://schemas.microsoft.com/office/drawing/2014/main" val="378576709"/>
                    </a:ext>
                  </a:extLst>
                </a:gridCol>
              </a:tblGrid>
              <a:tr h="39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항목명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Type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선택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값 목록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66915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testcase_id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테스트케이스 번호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282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testcase_title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Varchar(500)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 예시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1943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testcase_content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Varchar(500)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출력 예시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589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problem_id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문제 번호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88155"/>
                  </a:ext>
                </a:extLst>
              </a:tr>
            </a:tbl>
          </a:graphicData>
        </a:graphic>
      </p:graphicFrame>
      <p:sp>
        <p:nvSpPr>
          <p:cNvPr id="12" name="제목 12"/>
          <p:cNvSpPr txBox="1">
            <a:spLocks/>
          </p:cNvSpPr>
          <p:nvPr/>
        </p:nvSpPr>
        <p:spPr>
          <a:xfrm>
            <a:off x="827584" y="665075"/>
            <a:ext cx="1656184" cy="389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b="1" kern="0" dirty="0">
                <a:solidFill>
                  <a:schemeClr val="bg1"/>
                </a:solidFill>
              </a:rPr>
              <a:t>테이블 정의서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346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1142" y="5375416"/>
            <a:ext cx="77817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현재 수많은 </a:t>
            </a:r>
            <a:r>
              <a:rPr lang="en-US" altLang="ko-KR" sz="1300" dirty="0"/>
              <a:t>IDE</a:t>
            </a:r>
            <a:r>
              <a:rPr lang="ko-KR" altLang="en-US" sz="1300" dirty="0"/>
              <a:t>가 세상에 존재하지만 모든 </a:t>
            </a:r>
            <a:r>
              <a:rPr lang="en-US" altLang="ko-KR" sz="1300" dirty="0"/>
              <a:t>IDE</a:t>
            </a:r>
            <a:r>
              <a:rPr lang="ko-KR" altLang="en-US" sz="1300" dirty="0"/>
              <a:t>를 개발</a:t>
            </a:r>
            <a:r>
              <a:rPr lang="en-US" altLang="ko-KR" sz="1300" dirty="0"/>
              <a:t>PC</a:t>
            </a:r>
            <a:r>
              <a:rPr lang="ko-KR" altLang="en-US" sz="1300" dirty="0"/>
              <a:t>에 설치하는데 어려움이 존재한다</a:t>
            </a:r>
            <a:r>
              <a:rPr lang="en-US" altLang="ko-KR" sz="1300" dirty="0"/>
              <a:t>.</a:t>
            </a:r>
          </a:p>
          <a:p>
            <a:pPr algn="ctr"/>
            <a:endParaRPr lang="en-US" altLang="ko-KR" sz="1300" dirty="0"/>
          </a:p>
          <a:p>
            <a:pPr algn="ctr"/>
            <a:r>
              <a:rPr lang="ko-KR" altLang="en-US" sz="1300" dirty="0"/>
              <a:t>접근성이 높은 </a:t>
            </a:r>
            <a:r>
              <a:rPr lang="en-US" altLang="ko-KR" sz="1300" dirty="0"/>
              <a:t>IDE</a:t>
            </a:r>
            <a:r>
              <a:rPr lang="ko-KR" altLang="en-US" sz="1300" dirty="0"/>
              <a:t>도 있지만</a:t>
            </a:r>
            <a:r>
              <a:rPr lang="en-US" altLang="ko-KR" sz="1300" dirty="0"/>
              <a:t>, </a:t>
            </a:r>
            <a:r>
              <a:rPr lang="ko-KR" altLang="en-US" sz="1300" dirty="0"/>
              <a:t>반면에 개발환경을 구축하기 어려운 </a:t>
            </a:r>
            <a:r>
              <a:rPr lang="en-US" altLang="ko-KR" sz="1300" dirty="0"/>
              <a:t>IDE</a:t>
            </a:r>
            <a:r>
              <a:rPr lang="ko-KR" altLang="en-US" sz="1300" dirty="0"/>
              <a:t>도 존재하기 때문에</a:t>
            </a:r>
            <a:endParaRPr lang="en-US" altLang="ko-KR" sz="1300" dirty="0"/>
          </a:p>
          <a:p>
            <a:pPr algn="ctr"/>
            <a:r>
              <a:rPr lang="ko-KR" altLang="en-US" sz="1300" dirty="0"/>
              <a:t>초보 개발자들이 </a:t>
            </a:r>
            <a:r>
              <a:rPr lang="en-US" altLang="ko-KR" sz="1300" dirty="0"/>
              <a:t>IDE</a:t>
            </a:r>
            <a:r>
              <a:rPr lang="ko-KR" altLang="en-US" sz="1300" dirty="0"/>
              <a:t>를 설치하는 데 어려움을 겪을 수 있다</a:t>
            </a:r>
            <a:r>
              <a:rPr lang="en-US" altLang="ko-KR" sz="13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65978" y="4718484"/>
            <a:ext cx="465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IDE  </a:t>
            </a:r>
            <a:r>
              <a:rPr lang="ko-KR" altLang="en-US" sz="1400" b="1" dirty="0"/>
              <a:t>컴파일 제공 사이트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프로그래머스</a:t>
            </a:r>
            <a:r>
              <a:rPr lang="en-US" altLang="ko-KR" sz="1400" b="1" dirty="0"/>
              <a:t>’ </a:t>
            </a:r>
            <a:r>
              <a:rPr lang="ko-KR" altLang="en-US" sz="1400" b="1" dirty="0"/>
              <a:t>의 리서치 결과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323528" y="1473899"/>
            <a:ext cx="8540132" cy="4907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708" y="1665939"/>
            <a:ext cx="5702316" cy="29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98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제목 12"/>
          <p:cNvSpPr txBox="1">
            <a:spLocks/>
          </p:cNvSpPr>
          <p:nvPr/>
        </p:nvSpPr>
        <p:spPr>
          <a:xfrm>
            <a:off x="827584" y="665075"/>
            <a:ext cx="1656184" cy="389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b="1" kern="0" dirty="0">
                <a:solidFill>
                  <a:schemeClr val="bg1"/>
                </a:solidFill>
              </a:rPr>
              <a:t>테이블 정의서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1FBAA21-D042-4A41-ABA3-158B5B13D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82634"/>
              </p:ext>
            </p:extLst>
          </p:nvPr>
        </p:nvGraphicFramePr>
        <p:xfrm>
          <a:off x="424356" y="2399228"/>
          <a:ext cx="8318395" cy="271440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31947">
                  <a:extLst>
                    <a:ext uri="{9D8B030D-6E8A-4147-A177-3AD203B41FA5}">
                      <a16:colId xmlns:a16="http://schemas.microsoft.com/office/drawing/2014/main" val="2004526143"/>
                    </a:ext>
                  </a:extLst>
                </a:gridCol>
                <a:gridCol w="1671612">
                  <a:extLst>
                    <a:ext uri="{9D8B030D-6E8A-4147-A177-3AD203B41FA5}">
                      <a16:colId xmlns:a16="http://schemas.microsoft.com/office/drawing/2014/main" val="2407594793"/>
                    </a:ext>
                  </a:extLst>
                </a:gridCol>
                <a:gridCol w="1671612">
                  <a:extLst>
                    <a:ext uri="{9D8B030D-6E8A-4147-A177-3AD203B41FA5}">
                      <a16:colId xmlns:a16="http://schemas.microsoft.com/office/drawing/2014/main" val="4183223444"/>
                    </a:ext>
                  </a:extLst>
                </a:gridCol>
                <a:gridCol w="1671612">
                  <a:extLst>
                    <a:ext uri="{9D8B030D-6E8A-4147-A177-3AD203B41FA5}">
                      <a16:colId xmlns:a16="http://schemas.microsoft.com/office/drawing/2014/main" val="1683173598"/>
                    </a:ext>
                  </a:extLst>
                </a:gridCol>
                <a:gridCol w="1671612">
                  <a:extLst>
                    <a:ext uri="{9D8B030D-6E8A-4147-A177-3AD203B41FA5}">
                      <a16:colId xmlns:a16="http://schemas.microsoft.com/office/drawing/2014/main" val="378576709"/>
                    </a:ext>
                  </a:extLst>
                </a:gridCol>
              </a:tblGrid>
              <a:tr h="2608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Type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필수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값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669156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code_id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int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코드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282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code_code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Varchar(3000)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코드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19432"/>
                  </a:ext>
                </a:extLst>
              </a:tr>
              <a:tr h="456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code_language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Varchar(10)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작성 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C/C++,JAVA, Python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58900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code_success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boolean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성공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True/false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88155"/>
                  </a:ext>
                </a:extLst>
              </a:tr>
              <a:tr h="336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code_open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boolean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공개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446502"/>
                  </a:ext>
                </a:extLst>
              </a:tr>
              <a:tr h="336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user_id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varchar(30)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작성자 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56057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problem_id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int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aBecomeStar" panose="02020603020101020101" pitchFamily="18" charset="-127"/>
                        </a:rPr>
                        <a:t>문제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388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0FC7BBD-B8EF-4873-8DC4-D6D97AA313AF}"/>
              </a:ext>
            </a:extLst>
          </p:cNvPr>
          <p:cNvSpPr txBox="1"/>
          <p:nvPr/>
        </p:nvSpPr>
        <p:spPr>
          <a:xfrm>
            <a:off x="424356" y="1676744"/>
            <a:ext cx="502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Code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회원이 작성한 코드를 저장</a:t>
            </a:r>
          </a:p>
        </p:txBody>
      </p:sp>
    </p:spTree>
    <p:extLst>
      <p:ext uri="{BB962C8B-B14F-4D97-AF65-F5344CB8AC3E}">
        <p14:creationId xmlns:p14="http://schemas.microsoft.com/office/powerpoint/2010/main" val="1224502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01941" y="1314936"/>
            <a:ext cx="8740117" cy="53060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AC28D-E984-46F3-BAED-637378A494CF}"/>
              </a:ext>
            </a:extLst>
          </p:cNvPr>
          <p:cNvSpPr txBox="1"/>
          <p:nvPr/>
        </p:nvSpPr>
        <p:spPr>
          <a:xfrm>
            <a:off x="410664" y="1389162"/>
            <a:ext cx="312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board </a:t>
            </a:r>
            <a:r>
              <a:rPr lang="ko-KR" altLang="en-US" sz="1400" b="1" dirty="0"/>
              <a:t>테이블</a:t>
            </a:r>
            <a:r>
              <a:rPr lang="en-US" altLang="ko-KR" sz="1400" b="1" dirty="0"/>
              <a:t> - </a:t>
            </a:r>
            <a:r>
              <a:rPr lang="ko-KR" altLang="en-US" sz="1400" b="1" dirty="0"/>
              <a:t>게시글 정보 저장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1D02AC2C-9749-479F-982E-95FFEF459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053966"/>
              </p:ext>
            </p:extLst>
          </p:nvPr>
        </p:nvGraphicFramePr>
        <p:xfrm>
          <a:off x="482900" y="1694214"/>
          <a:ext cx="8250435" cy="2133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8615">
                  <a:extLst>
                    <a:ext uri="{9D8B030D-6E8A-4147-A177-3AD203B41FA5}">
                      <a16:colId xmlns:a16="http://schemas.microsoft.com/office/drawing/2014/main" val="2004526143"/>
                    </a:ext>
                  </a:extLst>
                </a:gridCol>
                <a:gridCol w="1657955">
                  <a:extLst>
                    <a:ext uri="{9D8B030D-6E8A-4147-A177-3AD203B41FA5}">
                      <a16:colId xmlns:a16="http://schemas.microsoft.com/office/drawing/2014/main" val="2407594793"/>
                    </a:ext>
                  </a:extLst>
                </a:gridCol>
                <a:gridCol w="1657955">
                  <a:extLst>
                    <a:ext uri="{9D8B030D-6E8A-4147-A177-3AD203B41FA5}">
                      <a16:colId xmlns:a16="http://schemas.microsoft.com/office/drawing/2014/main" val="4183223444"/>
                    </a:ext>
                  </a:extLst>
                </a:gridCol>
                <a:gridCol w="1657955">
                  <a:extLst>
                    <a:ext uri="{9D8B030D-6E8A-4147-A177-3AD203B41FA5}">
                      <a16:colId xmlns:a16="http://schemas.microsoft.com/office/drawing/2014/main" val="1683173598"/>
                    </a:ext>
                  </a:extLst>
                </a:gridCol>
                <a:gridCol w="1657955">
                  <a:extLst>
                    <a:ext uri="{9D8B030D-6E8A-4147-A177-3AD203B41FA5}">
                      <a16:colId xmlns:a16="http://schemas.microsoft.com/office/drawing/2014/main" val="378576709"/>
                    </a:ext>
                  </a:extLst>
                </a:gridCol>
              </a:tblGrid>
              <a:tr h="3003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항목명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Type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선택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값 목록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669156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board_id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글 번호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28259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board_title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Varchar(500)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제목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19432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board_content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Varchar(3000)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내용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58900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board_upload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작성 날짜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88155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user_id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Varchar(30)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작성자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524005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problem_id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선택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문제 번호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997857"/>
                  </a:ext>
                </a:extLst>
              </a:tr>
            </a:tbl>
          </a:graphicData>
        </a:graphic>
      </p:graphicFrame>
      <p:sp>
        <p:nvSpPr>
          <p:cNvPr id="15" name="제목 12"/>
          <p:cNvSpPr txBox="1">
            <a:spLocks/>
          </p:cNvSpPr>
          <p:nvPr/>
        </p:nvSpPr>
        <p:spPr>
          <a:xfrm>
            <a:off x="827584" y="665075"/>
            <a:ext cx="1656184" cy="389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b="1" kern="0" dirty="0">
                <a:solidFill>
                  <a:schemeClr val="bg1"/>
                </a:solidFill>
              </a:rPr>
              <a:t>테이블 정의서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35176-8965-45A4-9766-47FBB38A036E}"/>
              </a:ext>
            </a:extLst>
          </p:cNvPr>
          <p:cNvSpPr txBox="1"/>
          <p:nvPr/>
        </p:nvSpPr>
        <p:spPr>
          <a:xfrm>
            <a:off x="410664" y="3899315"/>
            <a:ext cx="2993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comment </a:t>
            </a:r>
            <a:r>
              <a:rPr lang="ko-KR" altLang="en-US" sz="1400" b="1" dirty="0"/>
              <a:t>테이블</a:t>
            </a:r>
            <a:r>
              <a:rPr lang="en-US" altLang="ko-KR" sz="1400" b="1" dirty="0"/>
              <a:t> - </a:t>
            </a:r>
            <a:r>
              <a:rPr lang="ko-KR" altLang="en-US" sz="1400" b="1" dirty="0"/>
              <a:t>댓글 정보 저장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F0EBF2F-11CA-416B-88FA-008D34451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170710"/>
              </p:ext>
            </p:extLst>
          </p:nvPr>
        </p:nvGraphicFramePr>
        <p:xfrm>
          <a:off x="432486" y="4207092"/>
          <a:ext cx="8308249" cy="22555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78445">
                  <a:extLst>
                    <a:ext uri="{9D8B030D-6E8A-4147-A177-3AD203B41FA5}">
                      <a16:colId xmlns:a16="http://schemas.microsoft.com/office/drawing/2014/main" val="2004526143"/>
                    </a:ext>
                  </a:extLst>
                </a:gridCol>
                <a:gridCol w="1632451">
                  <a:extLst>
                    <a:ext uri="{9D8B030D-6E8A-4147-A177-3AD203B41FA5}">
                      <a16:colId xmlns:a16="http://schemas.microsoft.com/office/drawing/2014/main" val="2407594793"/>
                    </a:ext>
                  </a:extLst>
                </a:gridCol>
                <a:gridCol w="1632451">
                  <a:extLst>
                    <a:ext uri="{9D8B030D-6E8A-4147-A177-3AD203B41FA5}">
                      <a16:colId xmlns:a16="http://schemas.microsoft.com/office/drawing/2014/main" val="4183223444"/>
                    </a:ext>
                  </a:extLst>
                </a:gridCol>
                <a:gridCol w="1632451">
                  <a:extLst>
                    <a:ext uri="{9D8B030D-6E8A-4147-A177-3AD203B41FA5}">
                      <a16:colId xmlns:a16="http://schemas.microsoft.com/office/drawing/2014/main" val="1683173598"/>
                    </a:ext>
                  </a:extLst>
                </a:gridCol>
                <a:gridCol w="1632451">
                  <a:extLst>
                    <a:ext uri="{9D8B030D-6E8A-4147-A177-3AD203B41FA5}">
                      <a16:colId xmlns:a16="http://schemas.microsoft.com/office/drawing/2014/main" val="378576709"/>
                    </a:ext>
                  </a:extLst>
                </a:gridCol>
              </a:tblGrid>
              <a:tr h="2961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항목명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Type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선택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값 목록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669156"/>
                  </a:ext>
                </a:extLst>
              </a:tr>
              <a:tr h="2961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comments_id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댓글 번호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28259"/>
                  </a:ext>
                </a:extLst>
              </a:tr>
              <a:tr h="518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comments_content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Varchar(2000)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내용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19432"/>
                  </a:ext>
                </a:extLst>
              </a:tr>
              <a:tr h="518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comments_upload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작성 날짜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58900"/>
                  </a:ext>
                </a:extLst>
              </a:tr>
              <a:tr h="2961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user_id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Varchar(30)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작성자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88155"/>
                  </a:ext>
                </a:extLst>
              </a:tr>
              <a:tr h="2961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board_id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게시글 번호</a:t>
                      </a: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AaBecomeStar" panose="02020603020101020101" pitchFamily="18" charset="-127"/>
                        <a:ea typeface="AaBecomeStar" panose="02020603020101020101" pitchFamily="18" charset="-127"/>
                        <a:cs typeface="AaBecomeSta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88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860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ICT</a:t>
            </a:r>
            <a:r>
              <a:rPr lang="ko-KR" altLang="en-US" dirty="0" err="1"/>
              <a:t>멘토링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323528" y="1473901"/>
            <a:ext cx="854013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472016"/>
              </p:ext>
            </p:extLst>
          </p:nvPr>
        </p:nvGraphicFramePr>
        <p:xfrm>
          <a:off x="468640" y="2009018"/>
          <a:ext cx="8207817" cy="3755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056">
                  <a:extLst>
                    <a:ext uri="{9D8B030D-6E8A-4147-A177-3AD203B41FA5}">
                      <a16:colId xmlns:a16="http://schemas.microsoft.com/office/drawing/2014/main" val="2444624344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1791118688"/>
                    </a:ext>
                  </a:extLst>
                </a:gridCol>
                <a:gridCol w="3168353">
                  <a:extLst>
                    <a:ext uri="{9D8B030D-6E8A-4147-A177-3AD203B41FA5}">
                      <a16:colId xmlns:a16="http://schemas.microsoft.com/office/drawing/2014/main" val="3432791515"/>
                    </a:ext>
                  </a:extLst>
                </a:gridCol>
              </a:tblGrid>
              <a:tr h="555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측정지표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기존 웹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IDE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활용한 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코드 컴파일 사이트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백준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프로그래머스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웹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IDE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활용한 코딩 사이트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46590"/>
                  </a:ext>
                </a:extLst>
              </a:tr>
              <a:tr h="73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편리성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일반적인 </a:t>
                      </a:r>
                      <a:r>
                        <a:rPr lang="en-US" altLang="ko-KR" sz="13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Textarea</a:t>
                      </a:r>
                      <a:r>
                        <a:rPr lang="ko-KR" altLang="en-US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 코드 작성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모나코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에디터를 활용하여 사용자의 코드 가독성을 높임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코드 재사용과 자동 생성을 통해 사용자의 입력 시간을 단축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40374"/>
                  </a:ext>
                </a:extLst>
              </a:tr>
              <a:tr h="73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컴파일 된 결과에 대해 정해진 오류메시지를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컴파일 결과에 대한 세부적인 오류메세지를 제공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algn="just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사용자가 원하는 코드를 따로 저장할 수 있음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15949"/>
                  </a:ext>
                </a:extLst>
              </a:tr>
              <a:tr h="73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처음 서비스를 이용하는 사용자는 어려움을 느낌</a:t>
                      </a:r>
                      <a:endParaRPr lang="en-US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에디터에 기본적인 사용법을 직관적으로 표시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algn="just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사용자의 서비스 이용이 원활하도록 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538562"/>
                  </a:ext>
                </a:extLst>
              </a:tr>
              <a:tr h="73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활용성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알고리즘 문제를 풀기 위한 서비스로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알고리즘 문제를 풀기 위한 서비스로 활용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algn="just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본인이 원하는 코드에 대해 컴파일 기능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76858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3350" y="1556792"/>
            <a:ext cx="274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○ 기존 제품과의 비교</a:t>
            </a:r>
          </a:p>
        </p:txBody>
      </p:sp>
    </p:spTree>
    <p:extLst>
      <p:ext uri="{BB962C8B-B14F-4D97-AF65-F5344CB8AC3E}">
        <p14:creationId xmlns:p14="http://schemas.microsoft.com/office/powerpoint/2010/main" val="183921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6164" y="2204864"/>
            <a:ext cx="2843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무료로 사용할 수 있는 편리한</a:t>
            </a:r>
            <a:endParaRPr lang="en-US" altLang="ko-KR" sz="1300" dirty="0"/>
          </a:p>
          <a:p>
            <a:pPr algn="ctr"/>
            <a:r>
              <a:rPr lang="ko-KR" altLang="en-US" sz="1300" dirty="0"/>
              <a:t>교육용 웹사이트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5622" y="2174086"/>
            <a:ext cx="38969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수익 창출의 목적이 아닌</a:t>
            </a:r>
            <a:r>
              <a:rPr lang="en-US" altLang="ko-KR" sz="1300" dirty="0"/>
              <a:t>,</a:t>
            </a:r>
          </a:p>
          <a:p>
            <a:pPr algn="ctr"/>
            <a:r>
              <a:rPr lang="ko-KR" altLang="en-US" sz="1300" dirty="0"/>
              <a:t>개발자 양성에 도움이 되는 사이트를 구현</a:t>
            </a:r>
            <a:endParaRPr lang="en-US" altLang="ko-KR" sz="1300" dirty="0"/>
          </a:p>
        </p:txBody>
      </p:sp>
      <p:sp>
        <p:nvSpPr>
          <p:cNvPr id="15" name="TextBox 14"/>
          <p:cNvSpPr txBox="1"/>
          <p:nvPr/>
        </p:nvSpPr>
        <p:spPr>
          <a:xfrm>
            <a:off x="936164" y="3314276"/>
            <a:ext cx="2843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중급 이상의 난이도에 치중된 문제들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2244" y="3104813"/>
            <a:ext cx="40494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다양한 난이도의 문제를 제공하고</a:t>
            </a:r>
            <a:r>
              <a:rPr lang="en-US" altLang="ko-KR" sz="1300" dirty="0"/>
              <a:t>,</a:t>
            </a:r>
          </a:p>
          <a:p>
            <a:pPr algn="ctr"/>
            <a:r>
              <a:rPr lang="ko-KR" altLang="en-US" sz="1300" dirty="0"/>
              <a:t>개발자를 꿈꾸는 모든 사람이 사용할 수 있는</a:t>
            </a:r>
            <a:br>
              <a:rPr lang="en-US" altLang="ko-KR" sz="1300" dirty="0"/>
            </a:br>
            <a:r>
              <a:rPr lang="ko-KR" altLang="en-US" sz="1300" dirty="0"/>
              <a:t>범용 교육사이트 구현</a:t>
            </a:r>
            <a:endParaRPr lang="en-US" altLang="ko-KR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936164" y="4218751"/>
            <a:ext cx="2843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학습하지 않은 알고리즘에 대한 자세한 설명이 없어 어려움을 느낌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9373" y="4101880"/>
            <a:ext cx="404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문제를 해결하기 위한 알고리즘 설명을 제시하고</a:t>
            </a:r>
            <a:endParaRPr lang="en-US" altLang="ko-KR" sz="1200" dirty="0"/>
          </a:p>
          <a:p>
            <a:pPr algn="ctr"/>
            <a:r>
              <a:rPr lang="ko-KR" altLang="en-US" sz="1200" dirty="0"/>
              <a:t>학습 후 관련된 문제를 풀면서</a:t>
            </a:r>
            <a:endParaRPr lang="en-US" altLang="ko-KR" sz="1200" dirty="0"/>
          </a:p>
          <a:p>
            <a:pPr algn="ctr"/>
            <a:r>
              <a:rPr lang="ko-KR" altLang="en-US" sz="1200" dirty="0"/>
              <a:t>알고리즘을 공부할 수 있는 폭넓은 지식 저장고 구현</a:t>
            </a:r>
            <a:endParaRPr lang="en-US" altLang="ko-K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043608" y="5305585"/>
            <a:ext cx="26642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쉽고 빠른 컴파일 기능 제공 필요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70948" y="5149180"/>
            <a:ext cx="38715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누구나 해당 사이트를 쉽게 이용할 수 있도록</a:t>
            </a:r>
            <a:endParaRPr lang="en-US" altLang="ko-KR" sz="1300" dirty="0"/>
          </a:p>
          <a:p>
            <a:pPr algn="ctr"/>
            <a:r>
              <a:rPr lang="ko-KR" altLang="en-US" sz="1300" dirty="0"/>
              <a:t>사용자 중심의 </a:t>
            </a:r>
            <a:r>
              <a:rPr lang="en-US" altLang="ko-KR" sz="1300" dirty="0"/>
              <a:t>UI</a:t>
            </a:r>
            <a:r>
              <a:rPr lang="ko-KR" altLang="en-US" sz="1300" dirty="0"/>
              <a:t> 구현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174240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0738" y="2313393"/>
            <a:ext cx="20591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안정성을 갖춘 서버 이용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9864" y="2191086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서버 다운으로 컴파일 오류가 발생하지 않도록 방지 및 대처 기술 구현</a:t>
            </a:r>
            <a:endParaRPr lang="en-US" altLang="ko-K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443524" y="3298887"/>
            <a:ext cx="18783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관리자 접속의 편리함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27984" y="3183471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관리자가 해당 페이지를 이용하는데</a:t>
            </a:r>
            <a:endParaRPr lang="en-US" altLang="ko-KR" sz="1400" dirty="0"/>
          </a:p>
          <a:p>
            <a:pPr algn="ctr"/>
            <a:r>
              <a:rPr lang="ko-KR" altLang="en-US" sz="1400" dirty="0"/>
              <a:t>어려움이 없도록 관리시스템 구현</a:t>
            </a:r>
            <a:endParaRPr lang="en-US" altLang="ko-KR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90383" y="4305398"/>
            <a:ext cx="24908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로그 기록과 비정상 접근 방지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49864" y="4159663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해당 사이트를 방문한 사용자의 </a:t>
            </a:r>
            <a:r>
              <a:rPr lang="en-US" altLang="ko-KR" sz="1400" dirty="0"/>
              <a:t>IP</a:t>
            </a:r>
            <a:r>
              <a:rPr lang="ko-KR" altLang="en-US" sz="1400" dirty="0"/>
              <a:t>를 저장하고 비정상 접근일 경우 웹사이트 접근 불허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15616" y="5305585"/>
            <a:ext cx="25943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빠른 회원가입과 정확한 </a:t>
            </a:r>
            <a:r>
              <a:rPr lang="ko-KR" altLang="en-US" sz="1300" dirty="0" err="1"/>
              <a:t>보안성</a:t>
            </a:r>
            <a:endParaRPr lang="ko-KR" altLang="en-US" sz="13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1872" y="5147117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접근성이 편리하면서 보안을 갖춘</a:t>
            </a:r>
            <a:endParaRPr lang="en-US" altLang="ko-KR" sz="1400" dirty="0"/>
          </a:p>
          <a:p>
            <a:pPr algn="ctr"/>
            <a:r>
              <a:rPr lang="ko-KR" altLang="en-US" sz="1400" dirty="0"/>
              <a:t>서비스 제공 구현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3139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3150</TotalTime>
  <Words>4545</Words>
  <Application>Microsoft Office PowerPoint</Application>
  <PresentationFormat>화면 슬라이드 쇼(4:3)</PresentationFormat>
  <Paragraphs>1245</Paragraphs>
  <Slides>62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AaBecomeStar</vt:lpstr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김동건</cp:lastModifiedBy>
  <cp:revision>847</cp:revision>
  <dcterms:created xsi:type="dcterms:W3CDTF">2014-04-16T00:55:54Z</dcterms:created>
  <dcterms:modified xsi:type="dcterms:W3CDTF">2020-11-12T16:11:44Z</dcterms:modified>
</cp:coreProperties>
</file>